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5"/>
  </p:sldMasterIdLst>
  <p:notesMasterIdLst>
    <p:notesMasterId r:id="rId17"/>
  </p:notesMasterIdLst>
  <p:handoutMasterIdLst>
    <p:handoutMasterId r:id="rId18"/>
  </p:handoutMasterIdLst>
  <p:sldIdLst>
    <p:sldId id="262" r:id="rId6"/>
    <p:sldId id="257" r:id="rId7"/>
    <p:sldId id="273" r:id="rId8"/>
    <p:sldId id="278" r:id="rId9"/>
    <p:sldId id="271" r:id="rId10"/>
    <p:sldId id="274" r:id="rId11"/>
    <p:sldId id="275" r:id="rId12"/>
    <p:sldId id="276" r:id="rId13"/>
    <p:sldId id="268" r:id="rId14"/>
    <p:sldId id="277" r:id="rId15"/>
    <p:sldId id="272" r:id="rId16"/>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276"/>
    <a:srgbClr val="E2AC00"/>
    <a:srgbClr val="7E41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64" autoAdjust="0"/>
    <p:restoredTop sz="94660" autoAdjust="0"/>
  </p:normalViewPr>
  <p:slideViewPr>
    <p:cSldViewPr showGuides="1">
      <p:cViewPr>
        <p:scale>
          <a:sx n="108" d="100"/>
          <a:sy n="108" d="100"/>
        </p:scale>
        <p:origin x="-1284" y="-780"/>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7AAE9DE-CCB9-487A-AF2B-E03A6676BD53}" type="datetimeFigureOut">
              <a:rPr lang="fr-FR" smtClean="0"/>
              <a:t>01/06/2022</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EDF3E83-66A5-41E2-BAD9-B82150CA5DD2}" type="slidenum">
              <a:rPr lang="fr-FR" smtClean="0"/>
              <a:t>‹N°›</a:t>
            </a:fld>
            <a:endParaRPr lang="fr-FR"/>
          </a:p>
        </p:txBody>
      </p:sp>
    </p:spTree>
    <p:extLst>
      <p:ext uri="{BB962C8B-B14F-4D97-AF65-F5344CB8AC3E}">
        <p14:creationId xmlns:p14="http://schemas.microsoft.com/office/powerpoint/2010/main" val="1405688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01/06/2022</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01/06/2022</a:t>
            </a:fld>
            <a:endParaRPr lang="fr-FR" cap="all" dirty="0"/>
          </a:p>
        </p:txBody>
      </p:sp>
      <p:sp>
        <p:nvSpPr>
          <p:cNvPr id="16" name="Espace réservé du texte 7">
            <a:extLst>
              <a:ext uri="{FF2B5EF4-FFF2-40B4-BE49-F238E27FC236}">
                <a16:creationId xmlns=""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régionale de l'économie, de l'emploi, du travail et des solidarités</a:t>
            </a:r>
          </a:p>
        </p:txBody>
      </p:sp>
    </p:spTree>
    <p:extLst>
      <p:ext uri="{BB962C8B-B14F-4D97-AF65-F5344CB8AC3E}">
        <p14:creationId xmlns:p14="http://schemas.microsoft.com/office/powerpoint/2010/main" val="27241936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01/06/2022</a:t>
            </a:fld>
            <a:endParaRPr lang="fr-FR" cap="all" dirty="0"/>
          </a:p>
        </p:txBody>
      </p:sp>
      <p:sp>
        <p:nvSpPr>
          <p:cNvPr id="25" name="Titre 18">
            <a:extLst>
              <a:ext uri="{FF2B5EF4-FFF2-40B4-BE49-F238E27FC236}">
                <a16:creationId xmlns=""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11"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régionale de l'économie, de l'emploi, du travail et des solidarités</a:t>
            </a:r>
          </a:p>
        </p:txBody>
      </p:sp>
    </p:spTree>
    <p:extLst>
      <p:ext uri="{BB962C8B-B14F-4D97-AF65-F5344CB8AC3E}">
        <p14:creationId xmlns:p14="http://schemas.microsoft.com/office/powerpoint/2010/main" val="28881371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01/06/2022</a:t>
            </a:fld>
            <a:endParaRPr lang="fr-FR" cap="all" dirty="0"/>
          </a:p>
        </p:txBody>
      </p:sp>
      <p:sp>
        <p:nvSpPr>
          <p:cNvPr id="11" name="Espace réservé du texte 7">
            <a:extLst>
              <a:ext uri="{FF2B5EF4-FFF2-40B4-BE49-F238E27FC236}">
                <a16:creationId xmlns=""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régionale de l'économie, de l'emploi, du travail et des solidarités</a:t>
            </a:r>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01/06/2022</a:t>
            </a:fld>
            <a:endParaRPr lang="fr-FR" cap="all" dirty="0"/>
          </a:p>
        </p:txBody>
      </p:sp>
      <p:sp>
        <p:nvSpPr>
          <p:cNvPr id="18" name="Espace réservé du texte 7">
            <a:extLst>
              <a:ext uri="{FF2B5EF4-FFF2-40B4-BE49-F238E27FC236}">
                <a16:creationId xmlns=""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8" name="Espace réservé pour une image  7">
            <a:extLst>
              <a:ext uri="{FF2B5EF4-FFF2-40B4-BE49-F238E27FC236}">
                <a16:creationId xmlns=""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smtClean="0"/>
              <a:t>Cliquez sur l'icône pour ajouter une image</a:t>
            </a:r>
            <a:endParaRPr lang="fr-FR"/>
          </a:p>
        </p:txBody>
      </p:sp>
      <p:sp>
        <p:nvSpPr>
          <p:cNvPr id="9"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régionale de l'économie, de l'emploi, du travail et des solidarités</a:t>
            </a: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01/06/2022</a:t>
            </a:fld>
            <a:endParaRPr lang="fr-FR" cap="all" dirty="0"/>
          </a:p>
        </p:txBody>
      </p:sp>
      <p:sp>
        <p:nvSpPr>
          <p:cNvPr id="18" name="Espace réservé du texte 7">
            <a:extLst>
              <a:ext uri="{FF2B5EF4-FFF2-40B4-BE49-F238E27FC236}">
                <a16:creationId xmlns=""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3" name="Espace réservé du graphique 2">
            <a:extLst>
              <a:ext uri="{FF2B5EF4-FFF2-40B4-BE49-F238E27FC236}">
                <a16:creationId xmlns=""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smtClean="0"/>
              <a:t>Cliquez sur l'icône pour ajouter un graphique</a:t>
            </a:r>
            <a:endParaRPr lang="fr-FR"/>
          </a:p>
        </p:txBody>
      </p:sp>
      <p:sp>
        <p:nvSpPr>
          <p:cNvPr id="9"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régionale de l'économie, de l'emploi, du travail et des solidarités</a:t>
            </a: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01/06/2022</a:t>
            </a:fld>
            <a:endParaRPr lang="fr-FR" cap="all" dirty="0"/>
          </a:p>
        </p:txBody>
      </p:sp>
      <p:sp>
        <p:nvSpPr>
          <p:cNvPr id="14" name="Espace réservé du numéro de diapositive 5">
            <a:extLst>
              <a:ext uri="{FF2B5EF4-FFF2-40B4-BE49-F238E27FC236}">
                <a16:creationId xmlns=""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215" y="385221"/>
            <a:ext cx="3256970" cy="1226162"/>
          </a:xfrm>
          <a:prstGeom prst="rect">
            <a:avLst/>
          </a:prstGeom>
        </p:spPr>
      </p:pic>
    </p:spTree>
    <p:extLst>
      <p:ext uri="{BB962C8B-B14F-4D97-AF65-F5344CB8AC3E}">
        <p14:creationId xmlns:p14="http://schemas.microsoft.com/office/powerpoint/2010/main" val="2785818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01/06/2022</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9"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régionale de l'économie, de l'emploi, du travail et des solidarités</a:t>
            </a:r>
          </a:p>
        </p:txBody>
      </p:sp>
    </p:spTree>
    <p:extLst>
      <p:ext uri="{BB962C8B-B14F-4D97-AF65-F5344CB8AC3E}">
        <p14:creationId xmlns:p14="http://schemas.microsoft.com/office/powerpoint/2010/main" val="10765460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01/06/2022</a:t>
            </a:fld>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1098643"/>
            <a:ext cx="5104533" cy="1921721"/>
          </a:xfrm>
          <a:prstGeom prst="rect">
            <a:avLst/>
          </a:prstGeom>
        </p:spPr>
      </p:pic>
    </p:spTree>
    <p:extLst>
      <p:ext uri="{BB962C8B-B14F-4D97-AF65-F5344CB8AC3E}">
        <p14:creationId xmlns:p14="http://schemas.microsoft.com/office/powerpoint/2010/main" val="2127407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régionale de l'économie, de l'emploi, du travail et des solidarités</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01/06/2022</a:t>
            </a:fld>
            <a:endParaRPr lang="fr-FR" cap="all" dirty="0"/>
          </a:p>
        </p:txBody>
      </p:sp>
      <p:cxnSp>
        <p:nvCxnSpPr>
          <p:cNvPr id="9" name="Connecteur droit 8">
            <a:extLst>
              <a:ext uri="{FF2B5EF4-FFF2-40B4-BE49-F238E27FC236}">
                <a16:creationId xmlns=""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 xmlns:a16="http://schemas.microsoft.com/office/drawing/2014/main" id="{433B51AF-3A50-3342-8D79-F2F92F5991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gray">
          <a:xfrm>
            <a:off x="345901" y="202098"/>
            <a:ext cx="481683" cy="374384"/>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iming>
    <p:tnLst>
      <p:par>
        <p:cTn id="1" dur="indefinite" restart="never" nodeType="tmRoot"/>
      </p:par>
    </p:tnLst>
  </p:timing>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pays-de-la-loire.dreets.gouv.fr/AAP-CEJ-jeunes-en-ruptur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733122C9-A0B9-462F-8757-0847AD287B63}" type="slidenum">
              <a:rPr lang="fr-FR" smtClean="0"/>
              <a:pPr/>
              <a:t>1</a:t>
            </a:fld>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321" y="1923678"/>
            <a:ext cx="3813437" cy="234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4985642" y="2436572"/>
            <a:ext cx="3168352" cy="1323439"/>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2000" b="1" dirty="0" smtClean="0">
                <a:solidFill>
                  <a:srgbClr val="E2AC00"/>
                </a:solidFill>
                <a:effectLst>
                  <a:outerShdw blurRad="38100" dist="38100" dir="2700000" algn="tl">
                    <a:srgbClr val="000000">
                      <a:alpha val="43137"/>
                    </a:srgbClr>
                  </a:outerShdw>
                </a:effectLst>
              </a:rPr>
              <a:t>Appel à Projet Régional</a:t>
            </a:r>
          </a:p>
          <a:p>
            <a:pPr algn="ctr"/>
            <a:r>
              <a:rPr lang="fr-FR" sz="2000" b="1" dirty="0" smtClean="0">
                <a:solidFill>
                  <a:srgbClr val="E2AC00"/>
                </a:solidFill>
                <a:effectLst>
                  <a:outerShdw blurRad="38100" dist="38100" dir="2700000" algn="tl">
                    <a:srgbClr val="000000">
                      <a:alpha val="43137"/>
                    </a:srgbClr>
                  </a:outerShdw>
                </a:effectLst>
              </a:rPr>
              <a:t>CEJ</a:t>
            </a:r>
          </a:p>
          <a:p>
            <a:pPr algn="ctr"/>
            <a:r>
              <a:rPr lang="fr-FR" sz="2000" b="1" dirty="0">
                <a:solidFill>
                  <a:srgbClr val="E2AC00"/>
                </a:solidFill>
                <a:effectLst>
                  <a:outerShdw blurRad="38100" dist="38100" dir="2700000" algn="tl">
                    <a:srgbClr val="000000">
                      <a:alpha val="43137"/>
                    </a:srgbClr>
                  </a:outerShdw>
                </a:effectLst>
              </a:rPr>
              <a:t>-</a:t>
            </a:r>
          </a:p>
          <a:p>
            <a:pPr algn="ctr"/>
            <a:r>
              <a:rPr lang="fr-FR" sz="2000" b="1" dirty="0" smtClean="0">
                <a:solidFill>
                  <a:srgbClr val="E2AC00"/>
                </a:solidFill>
                <a:effectLst>
                  <a:outerShdw blurRad="38100" dist="38100" dir="2700000" algn="tl">
                    <a:srgbClr val="000000">
                      <a:alpha val="43137"/>
                    </a:srgbClr>
                  </a:outerShdw>
                </a:effectLst>
              </a:rPr>
              <a:t>Jeunes en rupture</a:t>
            </a:r>
            <a:endParaRPr lang="fr-FR" b="1" dirty="0">
              <a:solidFill>
                <a:srgbClr val="E2AC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8335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10</a:t>
            </a:fld>
            <a:endParaRPr lang="fr-FR" dirty="0"/>
          </a:p>
        </p:txBody>
      </p:sp>
      <p:sp>
        <p:nvSpPr>
          <p:cNvPr id="4" name="Espace réservé de la date 3"/>
          <p:cNvSpPr>
            <a:spLocks noGrp="1"/>
          </p:cNvSpPr>
          <p:nvPr>
            <p:ph type="dt" sz="half" idx="2"/>
          </p:nvPr>
        </p:nvSpPr>
        <p:spPr/>
        <p:txBody>
          <a:bodyPr/>
          <a:lstStyle/>
          <a:p>
            <a:fld id="{8E1290DD-BE4D-794B-919C-D565D1B9C67D}" type="datetime1">
              <a:rPr lang="fr-FR" cap="all" smtClean="0"/>
              <a:pPr/>
              <a:t>01/06/2022</a:t>
            </a:fld>
            <a:endParaRPr lang="fr-FR" cap="all" dirty="0"/>
          </a:p>
        </p:txBody>
      </p:sp>
      <p:sp>
        <p:nvSpPr>
          <p:cNvPr id="5" name="Espace réservé du texte 4"/>
          <p:cNvSpPr>
            <a:spLocks noGrp="1"/>
          </p:cNvSpPr>
          <p:nvPr>
            <p:ph type="body" sz="quarter" idx="13"/>
          </p:nvPr>
        </p:nvSpPr>
        <p:spPr>
          <a:xfrm>
            <a:off x="361972" y="699542"/>
            <a:ext cx="8424614" cy="3960440"/>
          </a:xfrm>
        </p:spPr>
        <p:txBody>
          <a:bodyPr/>
          <a:lstStyle/>
          <a:p>
            <a:pPr lvl="1" indent="0">
              <a:buNone/>
            </a:pPr>
            <a:endParaRPr lang="fr-FR" dirty="0" smtClean="0">
              <a:solidFill>
                <a:srgbClr val="7030A0"/>
              </a:solidFill>
            </a:endParaRPr>
          </a:p>
          <a:p>
            <a:pPr marL="285750" lvl="0" indent="-285750">
              <a:buFont typeface="Arial" panose="020B0604020202020204" pitchFamily="34" charset="0"/>
              <a:buChar char="•"/>
            </a:pPr>
            <a:endParaRPr lang="fr-FR" b="0" dirty="0" smtClean="0">
              <a:solidFill>
                <a:schemeClr val="tx1"/>
              </a:solidFill>
            </a:endParaRPr>
          </a:p>
          <a:p>
            <a:pPr marL="285750" lvl="0" indent="-285750">
              <a:buFont typeface="Arial" panose="020B0604020202020204" pitchFamily="34" charset="0"/>
              <a:buChar char="•"/>
            </a:pPr>
            <a:r>
              <a:rPr lang="fr-FR" b="0" dirty="0" smtClean="0">
                <a:solidFill>
                  <a:schemeClr val="tx1"/>
                </a:solidFill>
              </a:rPr>
              <a:t>Coordination nécessaire avec les acteurs du CEJ « classique » (via les missions locales notamment). </a:t>
            </a:r>
            <a:endParaRPr lang="fr-FR" b="0" dirty="0" smtClean="0">
              <a:solidFill>
                <a:schemeClr val="tx1"/>
              </a:solidFill>
            </a:endParaRPr>
          </a:p>
          <a:p>
            <a:pPr marL="285750" lvl="0" indent="-285750">
              <a:buFont typeface="Arial" panose="020B0604020202020204" pitchFamily="34" charset="0"/>
              <a:buChar char="•"/>
            </a:pPr>
            <a:r>
              <a:rPr lang="fr-FR" b="0" dirty="0" smtClean="0">
                <a:solidFill>
                  <a:schemeClr val="tx1"/>
                </a:solidFill>
              </a:rPr>
              <a:t>Coordination entre les services de l’Etat et les collectivités locales, en particulier les CD</a:t>
            </a:r>
          </a:p>
          <a:p>
            <a:pPr marL="285750" lvl="0" indent="-285750">
              <a:buFont typeface="Arial" panose="020B0604020202020204" pitchFamily="34" charset="0"/>
              <a:buChar char="•"/>
            </a:pPr>
            <a:r>
              <a:rPr lang="fr-FR" b="0" dirty="0" smtClean="0">
                <a:solidFill>
                  <a:schemeClr val="tx1"/>
                </a:solidFill>
              </a:rPr>
              <a:t>Coordination entre les services de l’Etat concernés (Commissaire à la lutte contre la pauvreté, DREETS, DRAJES, ARS)</a:t>
            </a:r>
            <a:endParaRPr lang="fr-FR" b="0" dirty="0" smtClean="0">
              <a:solidFill>
                <a:schemeClr val="tx1"/>
              </a:solidFill>
            </a:endParaRPr>
          </a:p>
          <a:p>
            <a:pPr indent="0"/>
            <a:r>
              <a:rPr lang="fr-FR" b="0" dirty="0" smtClean="0">
                <a:solidFill>
                  <a:schemeClr val="tx1"/>
                </a:solidFill>
                <a:sym typeface="Wingdings"/>
              </a:rPr>
              <a:t> </a:t>
            </a:r>
            <a:r>
              <a:rPr lang="fr-FR" b="0" dirty="0" smtClean="0">
                <a:solidFill>
                  <a:schemeClr val="tx1"/>
                </a:solidFill>
              </a:rPr>
              <a:t>Les porteurs de projet devront rendre compte des actions déployées, ce qui permettra de partager les constats sur l’atteinte du public cible, et de perfectionner les pratiques de repérage et d’accompagnement des jeunes.</a:t>
            </a:r>
            <a:endParaRPr lang="fr-FR" b="0" dirty="0">
              <a:solidFill>
                <a:schemeClr val="tx1"/>
              </a:solidFill>
            </a:endParaRPr>
          </a:p>
          <a:p>
            <a:pPr lvl="0" indent="0"/>
            <a:endParaRPr lang="fr-FR" dirty="0" smtClean="0">
              <a:solidFill>
                <a:srgbClr val="FFC000"/>
              </a:solidFill>
            </a:endParaRPr>
          </a:p>
          <a:p>
            <a:pPr lvl="0"/>
            <a:endParaRPr lang="fr-FR" dirty="0">
              <a:solidFill>
                <a:srgbClr val="FFC000"/>
              </a:solidFill>
            </a:endParaRPr>
          </a:p>
          <a:p>
            <a:pPr lvl="0"/>
            <a:endParaRPr lang="fr-FR" dirty="0">
              <a:solidFill>
                <a:srgbClr val="FFC000"/>
              </a:solidFill>
            </a:endParaRPr>
          </a:p>
        </p:txBody>
      </p:sp>
      <p:sp>
        <p:nvSpPr>
          <p:cNvPr id="6" name="Titre 5"/>
          <p:cNvSpPr>
            <a:spLocks noGrp="1"/>
          </p:cNvSpPr>
          <p:nvPr>
            <p:ph type="title"/>
          </p:nvPr>
        </p:nvSpPr>
        <p:spPr>
          <a:xfrm>
            <a:off x="323528" y="483518"/>
            <a:ext cx="8424863" cy="432048"/>
          </a:xfrm>
        </p:spPr>
        <p:txBody>
          <a:bodyPr/>
          <a:lstStyle/>
          <a:p>
            <a:pPr algn="ctr"/>
            <a:r>
              <a:rPr lang="fr-FR" sz="2000" dirty="0">
                <a:solidFill>
                  <a:schemeClr val="tx2"/>
                </a:solidFill>
              </a:rPr>
              <a:t>AAP -  CEJ Jeunes en Ruptures</a:t>
            </a:r>
            <a:endParaRPr lang="fr-FR" dirty="0">
              <a:solidFill>
                <a:srgbClr val="FFC000"/>
              </a:solidFill>
            </a:endParaRPr>
          </a:p>
        </p:txBody>
      </p:sp>
      <p:sp>
        <p:nvSpPr>
          <p:cNvPr id="8" name="Espace réservé du pied de page 7"/>
          <p:cNvSpPr>
            <a:spLocks noGrp="1"/>
          </p:cNvSpPr>
          <p:nvPr>
            <p:ph type="ftr" sz="quarter" idx="3"/>
          </p:nvPr>
        </p:nvSpPr>
        <p:spPr/>
        <p:txBody>
          <a:bodyPr/>
          <a:lstStyle/>
          <a:p>
            <a:r>
              <a:rPr lang="fr-FR" smtClean="0"/>
              <a:t>Direction régionale de l'économie, de l'emploi, du travail et des solidarités</a:t>
            </a:r>
            <a:endParaRPr lang="fr-FR" dirty="0" smtClean="0"/>
          </a:p>
        </p:txBody>
      </p:sp>
      <p:sp>
        <p:nvSpPr>
          <p:cNvPr id="3" name="Rectangle 2"/>
          <p:cNvSpPr/>
          <p:nvPr/>
        </p:nvSpPr>
        <p:spPr>
          <a:xfrm>
            <a:off x="361972" y="917284"/>
            <a:ext cx="7200800" cy="400110"/>
          </a:xfrm>
          <a:prstGeom prst="rect">
            <a:avLst/>
          </a:prstGeom>
        </p:spPr>
        <p:txBody>
          <a:bodyPr wrap="square">
            <a:spAutoFit/>
          </a:bodyPr>
          <a:lstStyle/>
          <a:p>
            <a:pPr lvl="0" indent="95250"/>
            <a:r>
              <a:rPr lang="fr-FR" sz="2000" b="1" dirty="0" smtClean="0">
                <a:solidFill>
                  <a:srgbClr val="E2AC00"/>
                </a:solidFill>
                <a:effectLst>
                  <a:outerShdw blurRad="38100" dist="38100" dir="2700000" algn="tl">
                    <a:srgbClr val="000000">
                      <a:alpha val="43137"/>
                    </a:srgbClr>
                  </a:outerShdw>
                </a:effectLst>
              </a:rPr>
              <a:t>Gouvernance et pilotage</a:t>
            </a:r>
            <a:endParaRPr lang="fr-FR" sz="2000" b="1" dirty="0">
              <a:solidFill>
                <a:srgbClr val="E2AC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6799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11</a:t>
            </a:fld>
            <a:endParaRPr lang="fr-FR" dirty="0"/>
          </a:p>
        </p:txBody>
      </p:sp>
      <p:sp>
        <p:nvSpPr>
          <p:cNvPr id="3" name="Espace réservé de la date 2"/>
          <p:cNvSpPr>
            <a:spLocks noGrp="1"/>
          </p:cNvSpPr>
          <p:nvPr>
            <p:ph type="dt" sz="half" idx="2"/>
          </p:nvPr>
        </p:nvSpPr>
        <p:spPr/>
        <p:txBody>
          <a:bodyPr/>
          <a:lstStyle/>
          <a:p>
            <a:fld id="{6A4A60EE-9D13-3442-9796-E718C6343EC1}" type="datetime1">
              <a:rPr lang="fr-FR" cap="all" smtClean="0"/>
              <a:pPr/>
              <a:t>01/06/2022</a:t>
            </a:fld>
            <a:endParaRPr lang="fr-FR" cap="all" dirty="0"/>
          </a:p>
        </p:txBody>
      </p:sp>
      <p:sp>
        <p:nvSpPr>
          <p:cNvPr id="4" name="Espace réservé du texte 3"/>
          <p:cNvSpPr>
            <a:spLocks noGrp="1"/>
          </p:cNvSpPr>
          <p:nvPr>
            <p:ph type="body" sz="quarter" idx="13"/>
          </p:nvPr>
        </p:nvSpPr>
        <p:spPr>
          <a:xfrm>
            <a:off x="251520" y="1203598"/>
            <a:ext cx="8424614" cy="242951"/>
          </a:xfrm>
        </p:spPr>
        <p:txBody>
          <a:bodyPr/>
          <a:lstStyle/>
          <a:p>
            <a:pPr marL="0" lvl="0" indent="95250"/>
            <a:r>
              <a:rPr lang="fr-FR" sz="2000" dirty="0">
                <a:solidFill>
                  <a:srgbClr val="E2AC00"/>
                </a:solidFill>
                <a:effectLst>
                  <a:outerShdw blurRad="38100" dist="38100" dir="2700000" algn="tl">
                    <a:srgbClr val="000000">
                      <a:alpha val="43137"/>
                    </a:srgbClr>
                  </a:outerShdw>
                </a:effectLst>
              </a:rPr>
              <a:t>Montants régionaux des enveloppes dédiées à </a:t>
            </a:r>
            <a:r>
              <a:rPr lang="fr-FR" sz="2000" dirty="0" smtClean="0">
                <a:solidFill>
                  <a:srgbClr val="E2AC00"/>
                </a:solidFill>
                <a:effectLst>
                  <a:outerShdw blurRad="38100" dist="38100" dir="2700000" algn="tl">
                    <a:srgbClr val="000000">
                      <a:alpha val="43137"/>
                    </a:srgbClr>
                  </a:outerShdw>
                </a:effectLst>
              </a:rPr>
              <a:t>l’AAP</a:t>
            </a:r>
            <a:endParaRPr lang="fr-FR" sz="2000" dirty="0">
              <a:solidFill>
                <a:srgbClr val="E2AC00"/>
              </a:solidFill>
              <a:effectLst>
                <a:outerShdw blurRad="38100" dist="38100" dir="2700000" algn="tl">
                  <a:srgbClr val="000000">
                    <a:alpha val="43137"/>
                  </a:srgbClr>
                </a:outerShdw>
              </a:effectLst>
            </a:endParaRPr>
          </a:p>
        </p:txBody>
      </p:sp>
      <p:sp>
        <p:nvSpPr>
          <p:cNvPr id="5" name="Titre 4"/>
          <p:cNvSpPr>
            <a:spLocks noGrp="1"/>
          </p:cNvSpPr>
          <p:nvPr>
            <p:ph type="title"/>
          </p:nvPr>
        </p:nvSpPr>
        <p:spPr>
          <a:xfrm>
            <a:off x="323528" y="483518"/>
            <a:ext cx="8424863" cy="432047"/>
          </a:xfrm>
        </p:spPr>
        <p:txBody>
          <a:bodyPr>
            <a:normAutofit/>
          </a:bodyPr>
          <a:lstStyle/>
          <a:p>
            <a:pPr algn="ctr"/>
            <a:r>
              <a:rPr lang="fr-FR" sz="2000" dirty="0" smtClean="0">
                <a:solidFill>
                  <a:schemeClr val="tx2"/>
                </a:solidFill>
              </a:rPr>
              <a:t>AAP -  CEJ Jeunes en Ruptures</a:t>
            </a:r>
            <a:endParaRPr lang="fr-FR" dirty="0">
              <a:solidFill>
                <a:schemeClr val="tx2"/>
              </a:solidFill>
            </a:endParaRPr>
          </a:p>
        </p:txBody>
      </p:sp>
      <p:sp>
        <p:nvSpPr>
          <p:cNvPr id="6" name="Espace réservé du texte 5"/>
          <p:cNvSpPr>
            <a:spLocks noGrp="1"/>
          </p:cNvSpPr>
          <p:nvPr>
            <p:ph type="body" sz="quarter" idx="14"/>
          </p:nvPr>
        </p:nvSpPr>
        <p:spPr>
          <a:xfrm>
            <a:off x="683568" y="1275606"/>
            <a:ext cx="7632848" cy="4248472"/>
          </a:xfrm>
        </p:spPr>
        <p:txBody>
          <a:bodyPr/>
          <a:lstStyle/>
          <a:p>
            <a:pPr marL="0">
              <a:spcBef>
                <a:spcPts val="400"/>
              </a:spcBef>
              <a:spcAft>
                <a:spcPts val="800"/>
              </a:spcAft>
            </a:pPr>
            <a:endParaRPr lang="fr-FR" sz="1200" dirty="0" smtClean="0">
              <a:solidFill>
                <a:srgbClr val="000000"/>
              </a:solidFill>
            </a:endParaRPr>
          </a:p>
          <a:p>
            <a:pPr marL="171450" indent="-171450">
              <a:spcBef>
                <a:spcPts val="400"/>
              </a:spcBef>
              <a:spcAft>
                <a:spcPts val="800"/>
              </a:spcAft>
              <a:buFont typeface="Arial" panose="020B0604020202020204" pitchFamily="34" charset="0"/>
              <a:buChar char="•"/>
            </a:pPr>
            <a:r>
              <a:rPr lang="fr-FR" sz="1800" b="1" dirty="0" smtClean="0">
                <a:solidFill>
                  <a:srgbClr val="000000"/>
                </a:solidFill>
              </a:rPr>
              <a:t>Volet principal : </a:t>
            </a:r>
          </a:p>
          <a:p>
            <a:pPr marL="259375" lvl="1" indent="0">
              <a:spcBef>
                <a:spcPts val="400"/>
              </a:spcBef>
              <a:spcAft>
                <a:spcPts val="800"/>
              </a:spcAft>
              <a:buNone/>
            </a:pPr>
            <a:r>
              <a:rPr lang="fr-FR" sz="1600" dirty="0">
                <a:solidFill>
                  <a:srgbClr val="000000"/>
                </a:solidFill>
              </a:rPr>
              <a:t>A</a:t>
            </a:r>
            <a:r>
              <a:rPr lang="fr-FR" sz="1600" dirty="0" smtClean="0">
                <a:solidFill>
                  <a:srgbClr val="000000"/>
                </a:solidFill>
              </a:rPr>
              <a:t>ller vers, accompagnement amont et pendant le CEJ </a:t>
            </a:r>
            <a:r>
              <a:rPr lang="fr-FR" sz="1600" b="1" dirty="0" smtClean="0">
                <a:solidFill>
                  <a:srgbClr val="000000"/>
                </a:solidFill>
              </a:rPr>
              <a:t>: 2 706 000 €</a:t>
            </a:r>
          </a:p>
          <a:p>
            <a:pPr marL="171450" indent="-171450">
              <a:spcBef>
                <a:spcPts val="400"/>
              </a:spcBef>
              <a:spcAft>
                <a:spcPts val="800"/>
              </a:spcAft>
              <a:buFont typeface="Arial" panose="020B0604020202020204" pitchFamily="34" charset="0"/>
              <a:buChar char="•"/>
            </a:pPr>
            <a:r>
              <a:rPr lang="fr-FR" sz="1800" b="1" dirty="0" smtClean="0">
                <a:solidFill>
                  <a:srgbClr val="000000"/>
                </a:solidFill>
              </a:rPr>
              <a:t>Volets </a:t>
            </a:r>
            <a:r>
              <a:rPr lang="fr-FR" sz="1800" b="1" dirty="0" smtClean="0">
                <a:solidFill>
                  <a:srgbClr val="000000"/>
                </a:solidFill>
              </a:rPr>
              <a:t>complémentaires : </a:t>
            </a:r>
          </a:p>
          <a:p>
            <a:pPr marL="259375" lvl="1" indent="0">
              <a:spcBef>
                <a:spcPts val="400"/>
              </a:spcBef>
              <a:spcAft>
                <a:spcPts val="800"/>
              </a:spcAft>
              <a:buNone/>
            </a:pPr>
            <a:r>
              <a:rPr lang="fr-FR" sz="1600" b="1" dirty="0" smtClean="0">
                <a:solidFill>
                  <a:srgbClr val="000000"/>
                </a:solidFill>
              </a:rPr>
              <a:t>	</a:t>
            </a:r>
            <a:r>
              <a:rPr lang="fr-FR" sz="1600" dirty="0" smtClean="0">
                <a:solidFill>
                  <a:srgbClr val="000000"/>
                </a:solidFill>
              </a:rPr>
              <a:t>Logement </a:t>
            </a:r>
            <a:r>
              <a:rPr lang="fr-FR" sz="1600" b="1" dirty="0" smtClean="0">
                <a:solidFill>
                  <a:srgbClr val="000000"/>
                </a:solidFill>
              </a:rPr>
              <a:t>	: 	450 926 €</a:t>
            </a:r>
          </a:p>
          <a:p>
            <a:pPr marL="0">
              <a:spcBef>
                <a:spcPts val="400"/>
              </a:spcBef>
              <a:spcAft>
                <a:spcPts val="800"/>
              </a:spcAft>
            </a:pPr>
            <a:r>
              <a:rPr lang="fr-FR" sz="1600" b="1" dirty="0" smtClean="0">
                <a:solidFill>
                  <a:srgbClr val="000000"/>
                </a:solidFill>
              </a:rPr>
              <a:t>     	</a:t>
            </a:r>
            <a:r>
              <a:rPr lang="fr-FR" sz="1600" dirty="0" smtClean="0">
                <a:solidFill>
                  <a:srgbClr val="000000"/>
                </a:solidFill>
              </a:rPr>
              <a:t>Mobilité</a:t>
            </a:r>
            <a:r>
              <a:rPr lang="fr-FR" sz="1600" b="1" dirty="0" smtClean="0">
                <a:solidFill>
                  <a:srgbClr val="000000"/>
                </a:solidFill>
              </a:rPr>
              <a:t>		: 	299 473 €</a:t>
            </a:r>
          </a:p>
          <a:p>
            <a:pPr marL="171450" indent="-171450">
              <a:spcBef>
                <a:spcPts val="400"/>
              </a:spcBef>
              <a:spcAft>
                <a:spcPts val="800"/>
              </a:spcAft>
              <a:buFont typeface="Arial" panose="020B0604020202020204" pitchFamily="34" charset="0"/>
              <a:buChar char="•"/>
            </a:pPr>
            <a:endParaRPr lang="fr-FR" sz="1200" dirty="0">
              <a:solidFill>
                <a:srgbClr val="000000"/>
              </a:solidFill>
            </a:endParaRPr>
          </a:p>
          <a:p>
            <a:pPr marL="171450" indent="-171450">
              <a:spcBef>
                <a:spcPts val="400"/>
              </a:spcBef>
              <a:spcAft>
                <a:spcPts val="800"/>
              </a:spcAft>
              <a:buFont typeface="Arial" panose="020B0604020202020204" pitchFamily="34" charset="0"/>
              <a:buChar char="•"/>
            </a:pPr>
            <a:r>
              <a:rPr lang="fr-FR" sz="1600" b="1" dirty="0">
                <a:solidFill>
                  <a:srgbClr val="000000"/>
                </a:solidFill>
              </a:rPr>
              <a:t>Lien vers l’AAP </a:t>
            </a:r>
            <a:r>
              <a:rPr lang="fr-FR" sz="1200" dirty="0" smtClean="0">
                <a:solidFill>
                  <a:srgbClr val="000000"/>
                </a:solidFill>
              </a:rPr>
              <a:t>: </a:t>
            </a:r>
            <a:r>
              <a:rPr lang="fr-FR" sz="1200" dirty="0">
                <a:hlinkClick r:id="rId2"/>
              </a:rPr>
              <a:t>AAP - </a:t>
            </a:r>
            <a:r>
              <a:rPr lang="fr-FR" sz="1200" dirty="0">
                <a:hlinkClick r:id="rId2"/>
                <a:hlinkMouseOver r:id="rId2"/>
              </a:rPr>
              <a:t>CEJ</a:t>
            </a:r>
            <a:r>
              <a:rPr lang="fr-FR" sz="1200" dirty="0">
                <a:hlinkClick r:id="rId2"/>
              </a:rPr>
              <a:t> - jeunes en rupture - Directions régionales de l'économie, de l'emploi, du travail et des solidarités (DREETS)</a:t>
            </a:r>
            <a:endParaRPr lang="fr-FR" sz="1200" dirty="0">
              <a:solidFill>
                <a:srgbClr val="0070C0"/>
              </a:solidFill>
            </a:endParaRPr>
          </a:p>
          <a:p>
            <a:r>
              <a:rPr lang="fr-FR" dirty="0" smtClean="0"/>
              <a:t>	</a:t>
            </a:r>
            <a:endParaRPr lang="fr-FR" dirty="0"/>
          </a:p>
        </p:txBody>
      </p:sp>
      <p:sp>
        <p:nvSpPr>
          <p:cNvPr id="7" name="Espace réservé du pied de page 6"/>
          <p:cNvSpPr>
            <a:spLocks noGrp="1"/>
          </p:cNvSpPr>
          <p:nvPr>
            <p:ph type="ftr" sz="quarter" idx="3"/>
          </p:nvPr>
        </p:nvSpPr>
        <p:spPr/>
        <p:txBody>
          <a:bodyPr/>
          <a:lstStyle/>
          <a:p>
            <a:r>
              <a:rPr lang="fr-FR" smtClean="0"/>
              <a:t>Direction régionale de l'économie, de l'emploi, du travail et des solidarités</a:t>
            </a:r>
            <a:endParaRPr lang="fr-FR" dirty="0" smtClean="0"/>
          </a:p>
        </p:txBody>
      </p:sp>
    </p:spTree>
    <p:extLst>
      <p:ext uri="{BB962C8B-B14F-4D97-AF65-F5344CB8AC3E}">
        <p14:creationId xmlns:p14="http://schemas.microsoft.com/office/powerpoint/2010/main" val="854474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a:t>
            </a:fld>
            <a:endParaRPr lang="fr-FR" dirty="0"/>
          </a:p>
        </p:txBody>
      </p:sp>
      <p:sp>
        <p:nvSpPr>
          <p:cNvPr id="3" name="Espace réservé de la date 2"/>
          <p:cNvSpPr>
            <a:spLocks noGrp="1"/>
          </p:cNvSpPr>
          <p:nvPr>
            <p:ph type="dt" sz="half" idx="2"/>
          </p:nvPr>
        </p:nvSpPr>
        <p:spPr/>
        <p:txBody>
          <a:bodyPr/>
          <a:lstStyle/>
          <a:p>
            <a:fld id="{6A4A60EE-9D13-3442-9796-E718C6343EC1}" type="datetime1">
              <a:rPr lang="fr-FR" cap="all" smtClean="0"/>
              <a:pPr/>
              <a:t>01/06/2022</a:t>
            </a:fld>
            <a:endParaRPr lang="fr-FR" cap="all" dirty="0"/>
          </a:p>
        </p:txBody>
      </p:sp>
      <p:sp>
        <p:nvSpPr>
          <p:cNvPr id="4" name="Espace réservé du texte 3"/>
          <p:cNvSpPr>
            <a:spLocks noGrp="1"/>
          </p:cNvSpPr>
          <p:nvPr>
            <p:ph type="body" sz="quarter" idx="13"/>
          </p:nvPr>
        </p:nvSpPr>
        <p:spPr>
          <a:xfrm>
            <a:off x="323528" y="771550"/>
            <a:ext cx="8424614" cy="242951"/>
          </a:xfrm>
        </p:spPr>
        <p:txBody>
          <a:bodyPr/>
          <a:lstStyle/>
          <a:p>
            <a:pPr marL="0" indent="95250"/>
            <a:r>
              <a:rPr lang="fr-FR" sz="2000" dirty="0" smtClean="0">
                <a:solidFill>
                  <a:srgbClr val="E2AC00"/>
                </a:solidFill>
                <a:effectLst>
                  <a:outerShdw blurRad="38100" dist="38100" dir="2700000" algn="tl">
                    <a:srgbClr val="000000">
                      <a:alpha val="43137"/>
                    </a:srgbClr>
                  </a:outerShdw>
                </a:effectLst>
              </a:rPr>
              <a:t>Fondements </a:t>
            </a:r>
            <a:r>
              <a:rPr lang="fr-FR" sz="1800" dirty="0">
                <a:solidFill>
                  <a:srgbClr val="E2AC00"/>
                </a:solidFill>
                <a:effectLst>
                  <a:outerShdw blurRad="38100" dist="38100" dir="2700000" algn="tl">
                    <a:srgbClr val="000000">
                      <a:alpha val="43137"/>
                    </a:srgbClr>
                  </a:outerShdw>
                </a:effectLst>
              </a:rPr>
              <a:t>et contexte</a:t>
            </a:r>
          </a:p>
          <a:p>
            <a:pPr marL="0" lvl="0" indent="95250"/>
            <a:r>
              <a:rPr lang="fr-FR" sz="1800" dirty="0" smtClean="0">
                <a:solidFill>
                  <a:srgbClr val="FFC000"/>
                </a:solidFill>
              </a:rPr>
              <a:t> </a:t>
            </a:r>
          </a:p>
          <a:p>
            <a:endParaRPr lang="fr-FR" dirty="0"/>
          </a:p>
        </p:txBody>
      </p:sp>
      <p:sp>
        <p:nvSpPr>
          <p:cNvPr id="5" name="Titre 4"/>
          <p:cNvSpPr>
            <a:spLocks noGrp="1"/>
          </p:cNvSpPr>
          <p:nvPr>
            <p:ph type="title"/>
          </p:nvPr>
        </p:nvSpPr>
        <p:spPr>
          <a:xfrm>
            <a:off x="395536" y="411510"/>
            <a:ext cx="8424863" cy="432047"/>
          </a:xfrm>
        </p:spPr>
        <p:txBody>
          <a:bodyPr>
            <a:normAutofit/>
          </a:bodyPr>
          <a:lstStyle/>
          <a:p>
            <a:pPr algn="ctr"/>
            <a:r>
              <a:rPr lang="fr-FR" sz="2000" dirty="0" smtClean="0">
                <a:solidFill>
                  <a:schemeClr val="tx2"/>
                </a:solidFill>
              </a:rPr>
              <a:t>AAP -  CEJ Jeunes en Ruptures</a:t>
            </a:r>
            <a:endParaRPr lang="fr-FR" dirty="0">
              <a:solidFill>
                <a:schemeClr val="tx2"/>
              </a:solidFill>
            </a:endParaRPr>
          </a:p>
        </p:txBody>
      </p:sp>
      <p:sp>
        <p:nvSpPr>
          <p:cNvPr id="6" name="Espace réservé du texte 5"/>
          <p:cNvSpPr>
            <a:spLocks noGrp="1"/>
          </p:cNvSpPr>
          <p:nvPr>
            <p:ph type="body" sz="quarter" idx="14"/>
          </p:nvPr>
        </p:nvSpPr>
        <p:spPr>
          <a:xfrm>
            <a:off x="179512" y="1203598"/>
            <a:ext cx="8496944" cy="3600400"/>
          </a:xfrm>
        </p:spPr>
        <p:txBody>
          <a:bodyPr/>
          <a:lstStyle/>
          <a:p>
            <a:pPr marL="285750" indent="-285750">
              <a:spcAft>
                <a:spcPts val="0"/>
              </a:spcAft>
              <a:buFont typeface="Arial" panose="020B0604020202020204" pitchFamily="34" charset="0"/>
              <a:buChar char="•"/>
            </a:pPr>
            <a:r>
              <a:rPr lang="fr-FR" sz="1800" dirty="0" smtClean="0">
                <a:latin typeface="Arial" panose="020B0604020202020204" pitchFamily="34" charset="0"/>
                <a:cs typeface="Arial" panose="020B0604020202020204" pitchFamily="34" charset="0"/>
              </a:rPr>
              <a:t>Déploiement </a:t>
            </a:r>
            <a:r>
              <a:rPr lang="fr-FR" sz="1800" dirty="0">
                <a:latin typeface="Arial" panose="020B0604020202020204" pitchFamily="34" charset="0"/>
                <a:cs typeface="Arial" panose="020B0604020202020204" pitchFamily="34" charset="0"/>
              </a:rPr>
              <a:t>du </a:t>
            </a:r>
            <a:r>
              <a:rPr lang="fr-FR" sz="1800" b="1" dirty="0">
                <a:solidFill>
                  <a:srgbClr val="E2AC00"/>
                </a:solidFill>
                <a:effectLst>
                  <a:outerShdw blurRad="38100" dist="38100" dir="2700000" algn="tl">
                    <a:srgbClr val="000000">
                      <a:alpha val="43137"/>
                    </a:srgbClr>
                  </a:outerShdw>
                </a:effectLst>
              </a:rPr>
              <a:t>Contrat engagement jeune </a:t>
            </a:r>
            <a:r>
              <a:rPr lang="fr-FR" sz="1800" dirty="0">
                <a:latin typeface="Arial" panose="020B0604020202020204" pitchFamily="34" charset="0"/>
                <a:cs typeface="Arial" panose="020B0604020202020204" pitchFamily="34" charset="0"/>
              </a:rPr>
              <a:t>depuis le 1</a:t>
            </a:r>
            <a:r>
              <a:rPr lang="fr-FR" sz="1800" baseline="30000" dirty="0">
                <a:latin typeface="Arial" panose="020B0604020202020204" pitchFamily="34" charset="0"/>
                <a:cs typeface="Arial" panose="020B0604020202020204" pitchFamily="34" charset="0"/>
              </a:rPr>
              <a:t>er</a:t>
            </a:r>
            <a:r>
              <a:rPr lang="fr-FR" sz="1800" dirty="0">
                <a:latin typeface="Arial" panose="020B0604020202020204" pitchFamily="34" charset="0"/>
                <a:cs typeface="Arial" panose="020B0604020202020204" pitchFamily="34" charset="0"/>
              </a:rPr>
              <a:t> mars 2022 </a:t>
            </a:r>
            <a:r>
              <a:rPr lang="fr-FR" sz="1800" dirty="0" smtClean="0">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t>
            </a:r>
            <a:r>
              <a:rPr lang="fr-FR" sz="1800" dirty="0" smtClean="0">
                <a:latin typeface="Arial" panose="020B0604020202020204" pitchFamily="34" charset="0"/>
                <a:cs typeface="Arial" panose="020B0604020202020204" pitchFamily="34" charset="0"/>
              </a:rPr>
              <a:t>	</a:t>
            </a:r>
            <a:endParaRPr lang="fr-FR" sz="1600" dirty="0" smtClean="0">
              <a:solidFill>
                <a:srgbClr val="000000"/>
              </a:solidFill>
            </a:endParaRPr>
          </a:p>
          <a:p>
            <a:pPr marL="285750" indent="-285750">
              <a:spcAft>
                <a:spcPts val="0"/>
              </a:spcAft>
              <a:buFont typeface="Arial" panose="020B0604020202020204" pitchFamily="34" charset="0"/>
              <a:buChar char="•"/>
            </a:pPr>
            <a:r>
              <a:rPr lang="fr-FR" sz="1600" dirty="0" smtClean="0">
                <a:solidFill>
                  <a:srgbClr val="000000"/>
                </a:solidFill>
              </a:rPr>
              <a:t>Le </a:t>
            </a:r>
            <a:r>
              <a:rPr lang="fr-FR" sz="2000" b="1" dirty="0">
                <a:solidFill>
                  <a:srgbClr val="E2AC00"/>
                </a:solidFill>
                <a:effectLst>
                  <a:outerShdw blurRad="38100" dist="38100" dir="2700000" algn="tl">
                    <a:srgbClr val="000000">
                      <a:alpha val="43137"/>
                    </a:srgbClr>
                  </a:outerShdw>
                </a:effectLst>
              </a:rPr>
              <a:t>CEJ</a:t>
            </a:r>
            <a:r>
              <a:rPr lang="fr-FR" sz="1600" dirty="0" smtClean="0">
                <a:solidFill>
                  <a:srgbClr val="000000"/>
                </a:solidFill>
              </a:rPr>
              <a:t> :</a:t>
            </a:r>
          </a:p>
          <a:p>
            <a:pPr marL="545125" lvl="1" indent="-285750">
              <a:spcBef>
                <a:spcPts val="400"/>
              </a:spcBef>
              <a:spcAft>
                <a:spcPts val="800"/>
              </a:spcAft>
              <a:buFont typeface="Wingdings" panose="05000000000000000000" pitchFamily="2" charset="2"/>
              <a:buChar char="v"/>
            </a:pPr>
            <a:r>
              <a:rPr lang="fr-FR" sz="1400" dirty="0" smtClean="0">
                <a:solidFill>
                  <a:srgbClr val="000000"/>
                </a:solidFill>
              </a:rPr>
              <a:t>s’adresse aux jeunes de </a:t>
            </a:r>
            <a:r>
              <a:rPr lang="fr-FR" sz="1400" b="1" dirty="0" smtClean="0">
                <a:solidFill>
                  <a:srgbClr val="000000"/>
                </a:solidFill>
              </a:rPr>
              <a:t>16 à 25 ans </a:t>
            </a:r>
            <a:r>
              <a:rPr lang="fr-FR" sz="1400" dirty="0" smtClean="0">
                <a:solidFill>
                  <a:srgbClr val="000000"/>
                </a:solidFill>
              </a:rPr>
              <a:t>révolus (ou </a:t>
            </a:r>
            <a:r>
              <a:rPr lang="fr-FR" sz="1400" b="1" dirty="0" smtClean="0">
                <a:solidFill>
                  <a:srgbClr val="000000"/>
                </a:solidFill>
              </a:rPr>
              <a:t>29 ans </a:t>
            </a:r>
            <a:r>
              <a:rPr lang="fr-FR" sz="1400" dirty="0" smtClean="0">
                <a:solidFill>
                  <a:srgbClr val="000000"/>
                </a:solidFill>
              </a:rPr>
              <a:t>révolus pour les TH),  </a:t>
            </a:r>
          </a:p>
          <a:p>
            <a:pPr marL="545125" lvl="1" indent="-285750">
              <a:spcBef>
                <a:spcPts val="400"/>
              </a:spcBef>
              <a:spcAft>
                <a:spcPts val="800"/>
              </a:spcAft>
              <a:buFont typeface="Wingdings" panose="05000000000000000000" pitchFamily="2" charset="2"/>
              <a:buChar char="v"/>
            </a:pPr>
            <a:r>
              <a:rPr lang="fr-FR" sz="1400" dirty="0" smtClean="0">
                <a:solidFill>
                  <a:srgbClr val="000000"/>
                </a:solidFill>
              </a:rPr>
              <a:t>qui ne poursuivent pas d’études, ne sont pas en formation et présentent des difficultés d’accès à l’emploi durable. </a:t>
            </a:r>
          </a:p>
          <a:p>
            <a:pPr marL="545125" lvl="1" indent="-285750">
              <a:spcBef>
                <a:spcPts val="400"/>
              </a:spcBef>
              <a:spcAft>
                <a:spcPts val="800"/>
              </a:spcAft>
              <a:buFont typeface="Wingdings" panose="05000000000000000000" pitchFamily="2" charset="2"/>
              <a:buChar char="v"/>
            </a:pPr>
            <a:r>
              <a:rPr lang="fr-FR" sz="1400" b="1" dirty="0" smtClean="0">
                <a:solidFill>
                  <a:srgbClr val="000000"/>
                </a:solidFill>
              </a:rPr>
              <a:t>Il prévoit un </a:t>
            </a:r>
            <a:r>
              <a:rPr lang="fr-FR" sz="1400" b="1" dirty="0">
                <a:solidFill>
                  <a:srgbClr val="000000"/>
                </a:solidFill>
              </a:rPr>
              <a:t>accompagnement intensif vers l’emploi</a:t>
            </a:r>
            <a:r>
              <a:rPr lang="fr-FR" sz="1400" dirty="0">
                <a:solidFill>
                  <a:srgbClr val="000000"/>
                </a:solidFill>
              </a:rPr>
              <a:t>, de 15 à 20 heures / semaine au minimum, </a:t>
            </a:r>
            <a:endParaRPr lang="fr-FR" sz="1400" dirty="0" smtClean="0">
              <a:solidFill>
                <a:srgbClr val="000000"/>
              </a:solidFill>
            </a:endParaRPr>
          </a:p>
          <a:p>
            <a:pPr marL="545125" lvl="1" indent="-285750">
              <a:spcBef>
                <a:spcPts val="400"/>
              </a:spcBef>
              <a:spcAft>
                <a:spcPts val="800"/>
              </a:spcAft>
              <a:buFont typeface="Wingdings" panose="05000000000000000000" pitchFamily="2" charset="2"/>
              <a:buChar char="v"/>
            </a:pPr>
            <a:r>
              <a:rPr lang="fr-FR" sz="1400" dirty="0" smtClean="0">
                <a:solidFill>
                  <a:srgbClr val="000000"/>
                </a:solidFill>
              </a:rPr>
              <a:t>avec </a:t>
            </a:r>
            <a:r>
              <a:rPr lang="fr-FR" sz="1400" dirty="0">
                <a:solidFill>
                  <a:srgbClr val="000000"/>
                </a:solidFill>
              </a:rPr>
              <a:t>une mise en activité systématique et régulière du jeune </a:t>
            </a:r>
            <a:endParaRPr lang="fr-FR" sz="1400" dirty="0" smtClean="0">
              <a:solidFill>
                <a:srgbClr val="000000"/>
              </a:solidFill>
            </a:endParaRPr>
          </a:p>
          <a:p>
            <a:pPr marL="545125" lvl="1" indent="-285750">
              <a:spcBef>
                <a:spcPts val="400"/>
              </a:spcBef>
              <a:spcAft>
                <a:spcPts val="800"/>
              </a:spcAft>
              <a:buFont typeface="Wingdings" panose="05000000000000000000" pitchFamily="2" charset="2"/>
              <a:buChar char="v"/>
            </a:pPr>
            <a:r>
              <a:rPr lang="fr-FR" sz="1400" dirty="0" smtClean="0">
                <a:solidFill>
                  <a:srgbClr val="000000"/>
                </a:solidFill>
              </a:rPr>
              <a:t>pendant </a:t>
            </a:r>
            <a:r>
              <a:rPr lang="fr-FR" sz="1400" dirty="0">
                <a:solidFill>
                  <a:srgbClr val="000000"/>
                </a:solidFill>
              </a:rPr>
              <a:t>toute la durée de son parcours, d’une durée jusqu’à 12 mois (18 mois sous conditions</a:t>
            </a:r>
            <a:r>
              <a:rPr lang="fr-FR" sz="1400" dirty="0" smtClean="0">
                <a:solidFill>
                  <a:srgbClr val="000000"/>
                </a:solidFill>
              </a:rPr>
              <a:t>)</a:t>
            </a:r>
          </a:p>
          <a:p>
            <a:endParaRPr lang="fr-FR" dirty="0"/>
          </a:p>
        </p:txBody>
      </p:sp>
      <p:sp>
        <p:nvSpPr>
          <p:cNvPr id="7" name="Espace réservé du pied de page 6"/>
          <p:cNvSpPr>
            <a:spLocks noGrp="1"/>
          </p:cNvSpPr>
          <p:nvPr>
            <p:ph type="ftr" sz="quarter" idx="3"/>
          </p:nvPr>
        </p:nvSpPr>
        <p:spPr/>
        <p:txBody>
          <a:bodyPr/>
          <a:lstStyle/>
          <a:p>
            <a:r>
              <a:rPr lang="fr-FR" smtClean="0"/>
              <a:t>Direction régionale de l'économie, de l'emploi, du travail et des solidarités</a:t>
            </a:r>
            <a:endParaRPr lang="fr-FR" dirty="0" smtClean="0"/>
          </a:p>
        </p:txBody>
      </p:sp>
    </p:spTree>
    <p:extLst>
      <p:ext uri="{BB962C8B-B14F-4D97-AF65-F5344CB8AC3E}">
        <p14:creationId xmlns:p14="http://schemas.microsoft.com/office/powerpoint/2010/main" val="2597131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a:t>
            </a:fld>
            <a:endParaRPr lang="fr-FR" dirty="0"/>
          </a:p>
        </p:txBody>
      </p:sp>
      <p:sp>
        <p:nvSpPr>
          <p:cNvPr id="3" name="Espace réservé de la date 2"/>
          <p:cNvSpPr>
            <a:spLocks noGrp="1"/>
          </p:cNvSpPr>
          <p:nvPr>
            <p:ph type="dt" sz="half" idx="2"/>
          </p:nvPr>
        </p:nvSpPr>
        <p:spPr/>
        <p:txBody>
          <a:bodyPr/>
          <a:lstStyle/>
          <a:p>
            <a:fld id="{6A4A60EE-9D13-3442-9796-E718C6343EC1}" type="datetime1">
              <a:rPr lang="fr-FR" cap="all" smtClean="0"/>
              <a:pPr/>
              <a:t>01/06/2022</a:t>
            </a:fld>
            <a:endParaRPr lang="fr-FR" cap="all" dirty="0"/>
          </a:p>
        </p:txBody>
      </p:sp>
      <p:sp>
        <p:nvSpPr>
          <p:cNvPr id="4" name="Espace réservé du texte 3"/>
          <p:cNvSpPr>
            <a:spLocks noGrp="1"/>
          </p:cNvSpPr>
          <p:nvPr>
            <p:ph type="body" sz="quarter" idx="13"/>
          </p:nvPr>
        </p:nvSpPr>
        <p:spPr>
          <a:xfrm>
            <a:off x="323528" y="771550"/>
            <a:ext cx="8424614" cy="242951"/>
          </a:xfrm>
        </p:spPr>
        <p:txBody>
          <a:bodyPr/>
          <a:lstStyle/>
          <a:p>
            <a:pPr marL="0" lvl="0" indent="95250"/>
            <a:r>
              <a:rPr lang="fr-FR" sz="2000" dirty="0">
                <a:solidFill>
                  <a:srgbClr val="E2AC00"/>
                </a:solidFill>
                <a:effectLst>
                  <a:outerShdw blurRad="38100" dist="38100" dir="2700000" algn="tl">
                    <a:srgbClr val="000000">
                      <a:alpha val="43137"/>
                    </a:srgbClr>
                  </a:outerShdw>
                </a:effectLst>
              </a:rPr>
              <a:t>Fondements</a:t>
            </a:r>
            <a:r>
              <a:rPr lang="fr-FR" sz="1800" dirty="0" smtClean="0">
                <a:solidFill>
                  <a:srgbClr val="FFC000"/>
                </a:solidFill>
              </a:rPr>
              <a:t> </a:t>
            </a:r>
            <a:r>
              <a:rPr lang="fr-FR" sz="2000" dirty="0">
                <a:solidFill>
                  <a:srgbClr val="E2AC00"/>
                </a:solidFill>
                <a:effectLst>
                  <a:outerShdw blurRad="38100" dist="38100" dir="2700000" algn="tl">
                    <a:srgbClr val="000000">
                      <a:alpha val="43137"/>
                    </a:srgbClr>
                  </a:outerShdw>
                </a:effectLst>
              </a:rPr>
              <a:t>et contexte</a:t>
            </a:r>
          </a:p>
          <a:p>
            <a:endParaRPr lang="fr-FR" dirty="0"/>
          </a:p>
        </p:txBody>
      </p:sp>
      <p:sp>
        <p:nvSpPr>
          <p:cNvPr id="5" name="Titre 4"/>
          <p:cNvSpPr>
            <a:spLocks noGrp="1"/>
          </p:cNvSpPr>
          <p:nvPr>
            <p:ph type="title"/>
          </p:nvPr>
        </p:nvSpPr>
        <p:spPr>
          <a:xfrm>
            <a:off x="395536" y="411510"/>
            <a:ext cx="8424863" cy="432047"/>
          </a:xfrm>
        </p:spPr>
        <p:txBody>
          <a:bodyPr>
            <a:normAutofit/>
          </a:bodyPr>
          <a:lstStyle/>
          <a:p>
            <a:pPr algn="ctr"/>
            <a:r>
              <a:rPr lang="fr-FR" sz="2000" dirty="0" smtClean="0">
                <a:solidFill>
                  <a:schemeClr val="tx2"/>
                </a:solidFill>
              </a:rPr>
              <a:t>AAP -  CEJ Jeunes en Ruptures</a:t>
            </a:r>
            <a:endParaRPr lang="fr-FR" dirty="0">
              <a:solidFill>
                <a:schemeClr val="tx2"/>
              </a:solidFill>
            </a:endParaRPr>
          </a:p>
        </p:txBody>
      </p:sp>
      <p:sp>
        <p:nvSpPr>
          <p:cNvPr id="6" name="Espace réservé du texte 5"/>
          <p:cNvSpPr>
            <a:spLocks noGrp="1"/>
          </p:cNvSpPr>
          <p:nvPr>
            <p:ph type="body" sz="quarter" idx="14"/>
          </p:nvPr>
        </p:nvSpPr>
        <p:spPr>
          <a:xfrm>
            <a:off x="179512" y="1203598"/>
            <a:ext cx="8496944" cy="3600400"/>
          </a:xfrm>
        </p:spPr>
        <p:txBody>
          <a:bodyPr/>
          <a:lstStyle/>
          <a:p>
            <a:pPr marL="0">
              <a:spcBef>
                <a:spcPts val="400"/>
              </a:spcBef>
              <a:spcAft>
                <a:spcPts val="800"/>
              </a:spcAft>
            </a:pPr>
            <a:r>
              <a:rPr lang="fr-FR" b="1" dirty="0" smtClean="0">
                <a:latin typeface="Arial" panose="020B0604020202020204" pitchFamily="34" charset="0"/>
                <a:cs typeface="Arial" panose="020B0604020202020204" pitchFamily="34" charset="0"/>
              </a:rPr>
              <a:t>Les </a:t>
            </a:r>
            <a:r>
              <a:rPr lang="fr-FR" b="1" dirty="0">
                <a:latin typeface="Arial" panose="020B0604020202020204" pitchFamily="34" charset="0"/>
                <a:cs typeface="Arial" panose="020B0604020202020204" pitchFamily="34" charset="0"/>
              </a:rPr>
              <a:t>jeunes les plus en difficultés </a:t>
            </a:r>
            <a:r>
              <a:rPr lang="fr-FR" b="1" dirty="0" smtClean="0">
                <a:latin typeface="Arial" panose="020B0604020202020204" pitchFamily="34" charset="0"/>
                <a:cs typeface="Arial" panose="020B0604020202020204" pitchFamily="34" charset="0"/>
              </a:rPr>
              <a:t>peuvent être cependant  </a:t>
            </a:r>
            <a:r>
              <a:rPr lang="fr-FR" b="1" dirty="0">
                <a:latin typeface="Arial" panose="020B0604020202020204" pitchFamily="34" charset="0"/>
                <a:cs typeface="Arial" panose="020B0604020202020204" pitchFamily="34" charset="0"/>
              </a:rPr>
              <a:t>exclus de l’offre d’accompagnement existante.</a:t>
            </a:r>
          </a:p>
          <a:p>
            <a:pPr marL="285750" lvl="0" indent="-285750">
              <a:spcBef>
                <a:spcPts val="400"/>
              </a:spcBef>
              <a:spcAft>
                <a:spcPts val="800"/>
              </a:spcAft>
              <a:buFont typeface="Arial" panose="020B0604020202020204" pitchFamily="34" charset="0"/>
              <a:buChar char="•"/>
            </a:pPr>
            <a:r>
              <a:rPr lang="fr-FR" dirty="0" smtClean="0">
                <a:solidFill>
                  <a:srgbClr val="000000"/>
                </a:solidFill>
              </a:rPr>
              <a:t>Ainsi, l’AAP CEJ - jeunes en rupture cible plus spécifiquement une partie de la jeunesse qui, en raison des </a:t>
            </a:r>
            <a:r>
              <a:rPr lang="fr-FR" b="1" dirty="0" smtClean="0">
                <a:solidFill>
                  <a:srgbClr val="000000"/>
                </a:solidFill>
              </a:rPr>
              <a:t>frein</a:t>
            </a:r>
            <a:r>
              <a:rPr lang="fr-FR" dirty="0" smtClean="0">
                <a:solidFill>
                  <a:srgbClr val="000000"/>
                </a:solidFill>
              </a:rPr>
              <a:t>s liés à leur parcours, de </a:t>
            </a:r>
            <a:r>
              <a:rPr lang="fr-FR" b="1" dirty="0" smtClean="0">
                <a:solidFill>
                  <a:srgbClr val="000000"/>
                </a:solidFill>
              </a:rPr>
              <a:t>l’absence de revenus </a:t>
            </a:r>
            <a:r>
              <a:rPr lang="fr-FR" dirty="0" smtClean="0">
                <a:solidFill>
                  <a:srgbClr val="000000"/>
                </a:solidFill>
              </a:rPr>
              <a:t>et de </a:t>
            </a:r>
            <a:r>
              <a:rPr lang="fr-FR" b="1" dirty="0" smtClean="0">
                <a:solidFill>
                  <a:srgbClr val="000000"/>
                </a:solidFill>
              </a:rPr>
              <a:t>logement</a:t>
            </a:r>
            <a:r>
              <a:rPr lang="fr-FR" dirty="0" smtClean="0">
                <a:solidFill>
                  <a:srgbClr val="000000"/>
                </a:solidFill>
              </a:rPr>
              <a:t> ainsi que de </a:t>
            </a:r>
            <a:r>
              <a:rPr lang="fr-FR" b="1" dirty="0" smtClean="0">
                <a:solidFill>
                  <a:srgbClr val="000000"/>
                </a:solidFill>
              </a:rPr>
              <a:t>freins d’ordre social, médical ou économique </a:t>
            </a:r>
            <a:r>
              <a:rPr lang="fr-FR" dirty="0" smtClean="0">
                <a:solidFill>
                  <a:srgbClr val="000000"/>
                </a:solidFill>
              </a:rPr>
              <a:t>peut se trouver exclue ou en marge de l’offre d’accompagnement existante pour leur insertion professionnelle. </a:t>
            </a:r>
          </a:p>
          <a:p>
            <a:pPr marL="285750" indent="-285750">
              <a:spcBef>
                <a:spcPts val="400"/>
              </a:spcBef>
              <a:spcAft>
                <a:spcPts val="800"/>
              </a:spcAft>
              <a:buFont typeface="Arial" panose="020B0604020202020204" pitchFamily="34" charset="0"/>
              <a:buChar char="•"/>
            </a:pPr>
            <a:r>
              <a:rPr lang="fr-FR" b="1" dirty="0">
                <a:latin typeface="Arial" panose="020B0604020202020204" pitchFamily="34" charset="0"/>
                <a:cs typeface="Arial" panose="020B0604020202020204" pitchFamily="34" charset="0"/>
              </a:rPr>
              <a:t>Nécessité d’une  approche globale et coordonnée </a:t>
            </a:r>
            <a:r>
              <a:rPr lang="fr-FR" dirty="0">
                <a:latin typeface="Arial" panose="020B0604020202020204" pitchFamily="34" charset="0"/>
                <a:cs typeface="Arial" panose="020B0604020202020204" pitchFamily="34" charset="0"/>
              </a:rPr>
              <a:t>des actions avec le service public de l’emploi en vue </a:t>
            </a:r>
            <a:r>
              <a:rPr lang="fr-FR" b="1" dirty="0">
                <a:latin typeface="Arial" panose="020B0604020202020204" pitchFamily="34" charset="0"/>
                <a:cs typeface="Arial" panose="020B0604020202020204" pitchFamily="34" charset="0"/>
              </a:rPr>
              <a:t>de stabiliser certains volets sociaux </a:t>
            </a:r>
            <a:r>
              <a:rPr lang="fr-FR" dirty="0">
                <a:latin typeface="Arial" panose="020B0604020202020204" pitchFamily="34" charset="0"/>
                <a:cs typeface="Arial" panose="020B0604020202020204" pitchFamily="34" charset="0"/>
              </a:rPr>
              <a:t>(hébergement, santé, besoins essentiels) et </a:t>
            </a:r>
            <a:r>
              <a:rPr lang="fr-FR" b="1" dirty="0">
                <a:latin typeface="Arial" panose="020B0604020202020204" pitchFamily="34" charset="0"/>
                <a:cs typeface="Arial" panose="020B0604020202020204" pitchFamily="34" charset="0"/>
              </a:rPr>
              <a:t>d’accompagner les jeunes vers l’insertion dans l’emploi durable en prenant en compte leurs difficultés spécifiques</a:t>
            </a:r>
            <a:endParaRPr lang="fr-FR" dirty="0">
              <a:latin typeface="Arial" panose="020B0604020202020204" pitchFamily="34" charset="0"/>
              <a:cs typeface="Arial" panose="020B0604020202020204" pitchFamily="34" charset="0"/>
            </a:endParaRPr>
          </a:p>
          <a:p>
            <a:pPr marL="0" lvl="0">
              <a:spcAft>
                <a:spcPts val="0"/>
              </a:spcAft>
            </a:pPr>
            <a:r>
              <a:rPr lang="fr-FR" sz="1600" b="1" dirty="0" smtClean="0">
                <a:solidFill>
                  <a:srgbClr val="002060"/>
                </a:solidFill>
              </a:rPr>
              <a:t>         L’AAP souhaite la construction d’une offre spécifique de </a:t>
            </a:r>
            <a:r>
              <a:rPr lang="fr-FR" sz="1600" b="1" dirty="0" err="1" smtClean="0">
                <a:solidFill>
                  <a:srgbClr val="002060"/>
                </a:solidFill>
              </a:rPr>
              <a:t>co</a:t>
            </a:r>
            <a:r>
              <a:rPr lang="fr-FR" sz="1600" b="1" dirty="0" smtClean="0">
                <a:solidFill>
                  <a:srgbClr val="002060"/>
                </a:solidFill>
              </a:rPr>
              <a:t>-accompagnement, par l’apport de solutions devant pouvoir agir de manière </a:t>
            </a:r>
            <a:r>
              <a:rPr lang="fr-FR" sz="1600" b="1" u="sng" dirty="0" smtClean="0">
                <a:solidFill>
                  <a:srgbClr val="002060"/>
                </a:solidFill>
              </a:rPr>
              <a:t>simultanée et coordonnée</a:t>
            </a:r>
            <a:r>
              <a:rPr lang="fr-FR" sz="1600" b="1" dirty="0" smtClean="0">
                <a:solidFill>
                  <a:srgbClr val="002060"/>
                </a:solidFill>
              </a:rPr>
              <a:t> sur l’ensemble des difficultés.  </a:t>
            </a:r>
            <a:endParaRPr lang="fr-FR" sz="1600" b="1" dirty="0">
              <a:solidFill>
                <a:srgbClr val="002060"/>
              </a:solidFill>
            </a:endParaRPr>
          </a:p>
          <a:p>
            <a:endParaRPr lang="fr-FR" dirty="0"/>
          </a:p>
        </p:txBody>
      </p:sp>
      <p:sp>
        <p:nvSpPr>
          <p:cNvPr id="7" name="Espace réservé du pied de page 6"/>
          <p:cNvSpPr>
            <a:spLocks noGrp="1"/>
          </p:cNvSpPr>
          <p:nvPr>
            <p:ph type="ftr" sz="quarter" idx="3"/>
          </p:nvPr>
        </p:nvSpPr>
        <p:spPr/>
        <p:txBody>
          <a:bodyPr/>
          <a:lstStyle/>
          <a:p>
            <a:r>
              <a:rPr lang="fr-FR" smtClean="0"/>
              <a:t>Direction régionale de l'économie, de l'emploi, du travail et des solidarités</a:t>
            </a:r>
            <a:endParaRPr lang="fr-FR" dirty="0" smtClean="0"/>
          </a:p>
        </p:txBody>
      </p:sp>
      <p:sp>
        <p:nvSpPr>
          <p:cNvPr id="8" name="Flèche droite 7"/>
          <p:cNvSpPr/>
          <p:nvPr/>
        </p:nvSpPr>
        <p:spPr>
          <a:xfrm>
            <a:off x="251520" y="3795886"/>
            <a:ext cx="288032" cy="144016"/>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31931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4</a:t>
            </a:fld>
            <a:endParaRPr lang="fr-FR" dirty="0"/>
          </a:p>
        </p:txBody>
      </p:sp>
      <p:sp>
        <p:nvSpPr>
          <p:cNvPr id="3" name="Espace réservé de la date 2"/>
          <p:cNvSpPr>
            <a:spLocks noGrp="1"/>
          </p:cNvSpPr>
          <p:nvPr>
            <p:ph type="dt" sz="half" idx="2"/>
          </p:nvPr>
        </p:nvSpPr>
        <p:spPr/>
        <p:txBody>
          <a:bodyPr/>
          <a:lstStyle/>
          <a:p>
            <a:fld id="{6A4A60EE-9D13-3442-9796-E718C6343EC1}" type="datetime1">
              <a:rPr lang="fr-FR" cap="all" smtClean="0"/>
              <a:pPr/>
              <a:t>01/06/2022</a:t>
            </a:fld>
            <a:endParaRPr lang="fr-FR" cap="all" dirty="0"/>
          </a:p>
        </p:txBody>
      </p:sp>
      <p:sp>
        <p:nvSpPr>
          <p:cNvPr id="4" name="Espace réservé du texte 3"/>
          <p:cNvSpPr>
            <a:spLocks noGrp="1"/>
          </p:cNvSpPr>
          <p:nvPr>
            <p:ph type="body" sz="quarter" idx="13"/>
          </p:nvPr>
        </p:nvSpPr>
        <p:spPr>
          <a:xfrm>
            <a:off x="323528" y="771550"/>
            <a:ext cx="8424614" cy="242951"/>
          </a:xfrm>
        </p:spPr>
        <p:txBody>
          <a:bodyPr/>
          <a:lstStyle/>
          <a:p>
            <a:pPr marL="0" lvl="0" indent="95250"/>
            <a:r>
              <a:rPr lang="fr-FR" sz="2000" dirty="0" smtClean="0">
                <a:solidFill>
                  <a:srgbClr val="E2AC00"/>
                </a:solidFill>
                <a:effectLst>
                  <a:outerShdw blurRad="38100" dist="38100" dir="2700000" algn="tl">
                    <a:srgbClr val="000000">
                      <a:alpha val="43137"/>
                    </a:srgbClr>
                  </a:outerShdw>
                </a:effectLst>
              </a:rPr>
              <a:t>Public cible</a:t>
            </a:r>
            <a:endParaRPr lang="fr-FR" sz="2000" dirty="0">
              <a:solidFill>
                <a:srgbClr val="E2AC00"/>
              </a:solidFill>
              <a:effectLst>
                <a:outerShdw blurRad="38100" dist="38100" dir="2700000" algn="tl">
                  <a:srgbClr val="000000">
                    <a:alpha val="43137"/>
                  </a:srgbClr>
                </a:outerShdw>
              </a:effectLst>
            </a:endParaRPr>
          </a:p>
          <a:p>
            <a:endParaRPr lang="fr-FR" dirty="0"/>
          </a:p>
        </p:txBody>
      </p:sp>
      <p:sp>
        <p:nvSpPr>
          <p:cNvPr id="5" name="Titre 4"/>
          <p:cNvSpPr>
            <a:spLocks noGrp="1"/>
          </p:cNvSpPr>
          <p:nvPr>
            <p:ph type="title"/>
          </p:nvPr>
        </p:nvSpPr>
        <p:spPr>
          <a:xfrm>
            <a:off x="395536" y="411510"/>
            <a:ext cx="8424863" cy="432047"/>
          </a:xfrm>
        </p:spPr>
        <p:txBody>
          <a:bodyPr>
            <a:normAutofit/>
          </a:bodyPr>
          <a:lstStyle/>
          <a:p>
            <a:pPr algn="ctr"/>
            <a:r>
              <a:rPr lang="fr-FR" sz="2000" dirty="0" smtClean="0">
                <a:solidFill>
                  <a:schemeClr val="tx2"/>
                </a:solidFill>
              </a:rPr>
              <a:t>AAP -  CEJ Jeunes en Ruptures</a:t>
            </a:r>
            <a:endParaRPr lang="fr-FR" dirty="0">
              <a:solidFill>
                <a:schemeClr val="tx2"/>
              </a:solidFill>
            </a:endParaRPr>
          </a:p>
        </p:txBody>
      </p:sp>
      <p:sp>
        <p:nvSpPr>
          <p:cNvPr id="6" name="Espace réservé du texte 5"/>
          <p:cNvSpPr>
            <a:spLocks noGrp="1"/>
          </p:cNvSpPr>
          <p:nvPr>
            <p:ph type="body" sz="quarter" idx="14"/>
          </p:nvPr>
        </p:nvSpPr>
        <p:spPr>
          <a:xfrm>
            <a:off x="179512" y="987574"/>
            <a:ext cx="8496944" cy="3600400"/>
          </a:xfrm>
        </p:spPr>
        <p:txBody>
          <a:bodyPr/>
          <a:lstStyle/>
          <a:p>
            <a:pPr algn="ctr">
              <a:spcAft>
                <a:spcPts val="0"/>
              </a:spcAft>
            </a:pPr>
            <a:r>
              <a:rPr lang="fr-FR" sz="1200" dirty="0">
                <a:latin typeface="Arial" panose="020B0604020202020204" pitchFamily="34" charset="0"/>
                <a:cs typeface="Arial" panose="020B0604020202020204" pitchFamily="34" charset="0"/>
              </a:rPr>
              <a:t>16-25 ans (29 ans Travailleurs handicapés)</a:t>
            </a:r>
          </a:p>
          <a:p>
            <a:pPr algn="ctr">
              <a:spcAft>
                <a:spcPts val="0"/>
              </a:spcAft>
            </a:pPr>
            <a:r>
              <a:rPr lang="fr-FR" sz="1200" dirty="0">
                <a:latin typeface="Arial" panose="020B0604020202020204" pitchFamily="34" charset="0"/>
                <a:cs typeface="Arial" panose="020B0604020202020204" pitchFamily="34" charset="0"/>
              </a:rPr>
              <a:t>Ni étudiants ni en formation</a:t>
            </a:r>
          </a:p>
          <a:p>
            <a:pPr algn="ctr">
              <a:spcAft>
                <a:spcPts val="0"/>
              </a:spcAft>
            </a:pPr>
            <a:r>
              <a:rPr lang="fr-FR" sz="1200" dirty="0">
                <a:latin typeface="Arial" panose="020B0604020202020204" pitchFamily="34" charset="0"/>
                <a:cs typeface="Arial" panose="020B0604020202020204" pitchFamily="34" charset="0"/>
              </a:rPr>
              <a:t>Rencontrent des difficultés d’accès à l’emploi (emploi très précaire)</a:t>
            </a:r>
          </a:p>
          <a:p>
            <a:endParaRPr lang="fr-FR" sz="600" dirty="0">
              <a:latin typeface="Arial" panose="020B0604020202020204" pitchFamily="34" charset="0"/>
              <a:cs typeface="Arial" panose="020B0604020202020204" pitchFamily="34" charset="0"/>
            </a:endParaRPr>
          </a:p>
          <a:p>
            <a:pPr algn="ctr"/>
            <a:r>
              <a:rPr lang="fr-FR" sz="2000" b="1" i="1" dirty="0">
                <a:solidFill>
                  <a:srgbClr val="E2AC00"/>
                </a:solidFill>
                <a:effectLst>
                  <a:outerShdw blurRad="38100" dist="38100" dir="2700000" algn="tl">
                    <a:srgbClr val="000000">
                      <a:alpha val="43137"/>
                    </a:srgbClr>
                  </a:outerShdw>
                </a:effectLst>
              </a:rPr>
              <a:t>Jeune en Rupture ? </a:t>
            </a:r>
          </a:p>
          <a:p>
            <a:pPr marL="285750" indent="-285750">
              <a:buFont typeface="Wingdings" panose="05000000000000000000" pitchFamily="2" charset="2"/>
              <a:buChar char="Ø"/>
            </a:pPr>
            <a:r>
              <a:rPr lang="fr-FR" b="1" dirty="0" smtClean="0">
                <a:latin typeface="Arial" panose="020B0604020202020204" pitchFamily="34" charset="0"/>
                <a:cs typeface="Arial" panose="020B0604020202020204" pitchFamily="34" charset="0"/>
              </a:rPr>
              <a:t>Isolement </a:t>
            </a:r>
            <a:r>
              <a:rPr lang="fr-FR" b="1" dirty="0">
                <a:latin typeface="Arial" panose="020B0604020202020204" pitchFamily="34" charset="0"/>
                <a:cs typeface="Arial" panose="020B0604020202020204" pitchFamily="34" charset="0"/>
              </a:rPr>
              <a:t>et distance aux institutions</a:t>
            </a:r>
            <a:r>
              <a:rPr lang="fr-FR" dirty="0">
                <a:latin typeface="Arial" panose="020B0604020202020204" pitchFamily="34" charset="0"/>
                <a:cs typeface="Arial" panose="020B0604020202020204" pitchFamily="34" charset="0"/>
              </a:rPr>
              <a:t> (école, structures sociales, SPE)</a:t>
            </a:r>
          </a:p>
          <a:p>
            <a:r>
              <a:rPr lang="fr-FR" dirty="0">
                <a:latin typeface="Arial" panose="020B0604020202020204" pitchFamily="34" charset="0"/>
                <a:cs typeface="Arial" panose="020B0604020202020204" pitchFamily="34" charset="0"/>
              </a:rPr>
              <a:t>= Problème d’accessibilité, échecs, conduites addictives, santé fragilisée, charge précoce de famille </a:t>
            </a: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Eloignés du service public de </a:t>
            </a:r>
            <a:r>
              <a:rPr lang="fr-FR" dirty="0" smtClean="0">
                <a:latin typeface="Arial" panose="020B0604020202020204" pitchFamily="34" charset="0"/>
                <a:cs typeface="Arial" panose="020B0604020202020204" pitchFamily="34" charset="0"/>
              </a:rPr>
              <a:t>l’emploi</a:t>
            </a:r>
            <a:endParaRPr lang="fr-F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b="1" dirty="0">
                <a:latin typeface="Arial" panose="020B0604020202020204" pitchFamily="34" charset="0"/>
                <a:cs typeface="Arial" panose="020B0604020202020204" pitchFamily="34" charset="0"/>
              </a:rPr>
              <a:t>Cumul de difficultés</a:t>
            </a:r>
          </a:p>
          <a:p>
            <a:r>
              <a:rPr lang="fr-FR" dirty="0">
                <a:latin typeface="Arial" panose="020B0604020202020204" pitchFamily="34" charset="0"/>
                <a:cs typeface="Arial" panose="020B0604020202020204" pitchFamily="34" charset="0"/>
              </a:rPr>
              <a:t>= Précarité financière, logement, santé, situation de handicap, illettrisme, absence de réseaux de sociabilité, mobilité</a:t>
            </a:r>
          </a:p>
          <a:p>
            <a:endParaRPr lang="fr-FR" dirty="0"/>
          </a:p>
        </p:txBody>
      </p:sp>
      <p:sp>
        <p:nvSpPr>
          <p:cNvPr id="7" name="Espace réservé du pied de page 6"/>
          <p:cNvSpPr>
            <a:spLocks noGrp="1"/>
          </p:cNvSpPr>
          <p:nvPr>
            <p:ph type="ftr" sz="quarter" idx="3"/>
          </p:nvPr>
        </p:nvSpPr>
        <p:spPr/>
        <p:txBody>
          <a:bodyPr/>
          <a:lstStyle/>
          <a:p>
            <a:r>
              <a:rPr lang="fr-FR" smtClean="0"/>
              <a:t>Direction régionale de l'économie, de l'emploi, du travail et des solidarités</a:t>
            </a:r>
            <a:endParaRPr lang="fr-FR" dirty="0" smtClean="0"/>
          </a:p>
        </p:txBody>
      </p:sp>
      <p:sp>
        <p:nvSpPr>
          <p:cNvPr id="9" name="Rectangle avec flèche vers la droite 8"/>
          <p:cNvSpPr/>
          <p:nvPr/>
        </p:nvSpPr>
        <p:spPr>
          <a:xfrm>
            <a:off x="1259632" y="3795886"/>
            <a:ext cx="5472607" cy="1216897"/>
          </a:xfrm>
          <a:prstGeom prst="rightArrowCallout">
            <a:avLst/>
          </a:prstGeom>
          <a:solidFill>
            <a:schemeClr val="accent1">
              <a:lumMod val="40000"/>
              <a:lumOff val="60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b="1" dirty="0" smtClean="0">
                <a:solidFill>
                  <a:schemeClr val="tx1"/>
                </a:solidFill>
                <a:latin typeface="Arial" panose="020B0604020202020204" pitchFamily="34" charset="0"/>
                <a:cs typeface="Arial" panose="020B0604020202020204" pitchFamily="34" charset="0"/>
                <a:sym typeface="Wingdings"/>
              </a:rPr>
              <a:t> </a:t>
            </a:r>
            <a:r>
              <a:rPr lang="fr-FR" sz="1300" b="1" dirty="0" smtClean="0">
                <a:solidFill>
                  <a:schemeClr val="tx1"/>
                </a:solidFill>
                <a:latin typeface="Arial" panose="020B0604020202020204" pitchFamily="34" charset="0"/>
                <a:cs typeface="Arial" panose="020B0604020202020204" pitchFamily="34" charset="0"/>
              </a:rPr>
              <a:t>Absence de logement stable</a:t>
            </a:r>
          </a:p>
          <a:p>
            <a:r>
              <a:rPr lang="fr-FR" sz="1300" b="1" dirty="0">
                <a:solidFill>
                  <a:schemeClr val="tx1"/>
                </a:solidFill>
                <a:latin typeface="Arial" panose="020B0604020202020204" pitchFamily="34" charset="0"/>
                <a:cs typeface="Arial" panose="020B0604020202020204" pitchFamily="34" charset="0"/>
                <a:sym typeface="Wingdings"/>
              </a:rPr>
              <a:t> </a:t>
            </a:r>
            <a:r>
              <a:rPr lang="fr-FR" sz="1300" b="1" dirty="0" smtClean="0">
                <a:solidFill>
                  <a:schemeClr val="tx1"/>
                </a:solidFill>
                <a:latin typeface="Arial" panose="020B0604020202020204" pitchFamily="34" charset="0"/>
                <a:cs typeface="Arial" panose="020B0604020202020204" pitchFamily="34" charset="0"/>
                <a:sym typeface="Wingdings"/>
              </a:rPr>
              <a:t> </a:t>
            </a:r>
            <a:r>
              <a:rPr lang="fr-FR" sz="1300" b="1" dirty="0" smtClean="0">
                <a:solidFill>
                  <a:schemeClr val="tx1"/>
                </a:solidFill>
                <a:latin typeface="Arial" panose="020B0604020202020204" pitchFamily="34" charset="0"/>
                <a:cs typeface="Arial" panose="020B0604020202020204" pitchFamily="34" charset="0"/>
              </a:rPr>
              <a:t>Public spécifique (ASE, MNA, BPI, PJJ)</a:t>
            </a:r>
          </a:p>
          <a:p>
            <a:r>
              <a:rPr lang="fr-FR" sz="1300" b="1" dirty="0">
                <a:solidFill>
                  <a:schemeClr val="tx1"/>
                </a:solidFill>
                <a:latin typeface="Arial" panose="020B0604020202020204" pitchFamily="34" charset="0"/>
                <a:cs typeface="Arial" panose="020B0604020202020204" pitchFamily="34" charset="0"/>
                <a:sym typeface="Wingdings"/>
              </a:rPr>
              <a:t> </a:t>
            </a:r>
            <a:r>
              <a:rPr lang="fr-FR" sz="1300" b="1" dirty="0" smtClean="0">
                <a:solidFill>
                  <a:schemeClr val="tx1"/>
                </a:solidFill>
                <a:latin typeface="Arial" panose="020B0604020202020204" pitchFamily="34" charset="0"/>
                <a:cs typeface="Arial" panose="020B0604020202020204" pitchFamily="34" charset="0"/>
                <a:sym typeface="Wingdings"/>
              </a:rPr>
              <a:t> </a:t>
            </a:r>
            <a:r>
              <a:rPr lang="fr-FR" sz="1300" b="1" dirty="0" smtClean="0">
                <a:solidFill>
                  <a:schemeClr val="tx1"/>
                </a:solidFill>
                <a:latin typeface="Arial" panose="020B0604020202020204" pitchFamily="34" charset="0"/>
                <a:cs typeface="Arial" panose="020B0604020202020204" pitchFamily="34" charset="0"/>
              </a:rPr>
              <a:t>Niveau de qualification, décrochage scolaire </a:t>
            </a:r>
          </a:p>
          <a:p>
            <a:r>
              <a:rPr lang="fr-FR" sz="1300" b="1" dirty="0">
                <a:solidFill>
                  <a:schemeClr val="tx1"/>
                </a:solidFill>
                <a:latin typeface="Arial" panose="020B0604020202020204" pitchFamily="34" charset="0"/>
                <a:cs typeface="Arial" panose="020B0604020202020204" pitchFamily="34" charset="0"/>
                <a:sym typeface="Wingdings"/>
              </a:rPr>
              <a:t> </a:t>
            </a:r>
            <a:r>
              <a:rPr lang="fr-FR" sz="1300" b="1" dirty="0" smtClean="0">
                <a:solidFill>
                  <a:schemeClr val="tx1"/>
                </a:solidFill>
                <a:latin typeface="Arial" panose="020B0604020202020204" pitchFamily="34" charset="0"/>
                <a:cs typeface="Arial" panose="020B0604020202020204" pitchFamily="34" charset="0"/>
                <a:sym typeface="Wingdings"/>
              </a:rPr>
              <a:t> </a:t>
            </a:r>
            <a:r>
              <a:rPr lang="fr-FR" sz="1300" b="1" dirty="0" smtClean="0">
                <a:solidFill>
                  <a:schemeClr val="tx1"/>
                </a:solidFill>
                <a:latin typeface="Arial" panose="020B0604020202020204" pitchFamily="34" charset="0"/>
                <a:cs typeface="Arial" panose="020B0604020202020204" pitchFamily="34" charset="0"/>
              </a:rPr>
              <a:t>Problématique de santé physique et mentale</a:t>
            </a:r>
          </a:p>
        </p:txBody>
      </p:sp>
      <p:sp>
        <p:nvSpPr>
          <p:cNvPr id="10" name="Rectangle 9"/>
          <p:cNvSpPr/>
          <p:nvPr/>
        </p:nvSpPr>
        <p:spPr>
          <a:xfrm>
            <a:off x="4788024" y="4080298"/>
            <a:ext cx="170203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smtClean="0">
                <a:solidFill>
                  <a:schemeClr val="tx1"/>
                </a:solidFill>
                <a:latin typeface="Arial" panose="020B0604020202020204" pitchFamily="34" charset="0"/>
                <a:cs typeface="Arial" panose="020B0604020202020204" pitchFamily="34" charset="0"/>
              </a:rPr>
              <a:t>Faisceau d’indices</a:t>
            </a:r>
            <a:endParaRPr lang="fr-FR" sz="1400" i="1" dirty="0">
              <a:solidFill>
                <a:schemeClr val="tx1"/>
              </a:solidFill>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4011910"/>
            <a:ext cx="729614" cy="729614"/>
          </a:xfrm>
          <a:prstGeom prst="rect">
            <a:avLst/>
          </a:prstGeom>
        </p:spPr>
      </p:pic>
    </p:spTree>
    <p:extLst>
      <p:ext uri="{BB962C8B-B14F-4D97-AF65-F5344CB8AC3E}">
        <p14:creationId xmlns:p14="http://schemas.microsoft.com/office/powerpoint/2010/main" val="309929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5</a:t>
            </a:fld>
            <a:endParaRPr lang="fr-FR" dirty="0"/>
          </a:p>
        </p:txBody>
      </p:sp>
      <p:sp>
        <p:nvSpPr>
          <p:cNvPr id="3" name="Espace réservé de la date 2"/>
          <p:cNvSpPr>
            <a:spLocks noGrp="1"/>
          </p:cNvSpPr>
          <p:nvPr>
            <p:ph type="dt" sz="half" idx="2"/>
          </p:nvPr>
        </p:nvSpPr>
        <p:spPr/>
        <p:txBody>
          <a:bodyPr/>
          <a:lstStyle/>
          <a:p>
            <a:fld id="{6A4A60EE-9D13-3442-9796-E718C6343EC1}" type="datetime1">
              <a:rPr lang="fr-FR" cap="all" smtClean="0"/>
              <a:pPr/>
              <a:t>01/06/2022</a:t>
            </a:fld>
            <a:endParaRPr lang="fr-FR" cap="all" dirty="0"/>
          </a:p>
        </p:txBody>
      </p:sp>
      <p:sp>
        <p:nvSpPr>
          <p:cNvPr id="4" name="Espace réservé du texte 3"/>
          <p:cNvSpPr>
            <a:spLocks noGrp="1"/>
          </p:cNvSpPr>
          <p:nvPr>
            <p:ph type="body" sz="quarter" idx="13"/>
          </p:nvPr>
        </p:nvSpPr>
        <p:spPr>
          <a:xfrm>
            <a:off x="251520" y="915566"/>
            <a:ext cx="8424614" cy="242951"/>
          </a:xfrm>
        </p:spPr>
        <p:txBody>
          <a:bodyPr/>
          <a:lstStyle/>
          <a:p>
            <a:pPr marL="0" lvl="0" indent="95250"/>
            <a:r>
              <a:rPr lang="fr-FR" sz="2000" dirty="0">
                <a:solidFill>
                  <a:srgbClr val="E2AC00"/>
                </a:solidFill>
                <a:effectLst>
                  <a:outerShdw blurRad="38100" dist="38100" dir="2700000" algn="tl">
                    <a:srgbClr val="000000">
                      <a:alpha val="43137"/>
                    </a:srgbClr>
                  </a:outerShdw>
                </a:effectLst>
              </a:rPr>
              <a:t>Objectifs et contenu </a:t>
            </a:r>
          </a:p>
          <a:p>
            <a:endParaRPr lang="fr-FR" dirty="0"/>
          </a:p>
        </p:txBody>
      </p:sp>
      <p:sp>
        <p:nvSpPr>
          <p:cNvPr id="5" name="Titre 4"/>
          <p:cNvSpPr>
            <a:spLocks noGrp="1"/>
          </p:cNvSpPr>
          <p:nvPr>
            <p:ph type="title"/>
          </p:nvPr>
        </p:nvSpPr>
        <p:spPr>
          <a:xfrm>
            <a:off x="323528" y="483518"/>
            <a:ext cx="8424863" cy="432047"/>
          </a:xfrm>
        </p:spPr>
        <p:txBody>
          <a:bodyPr>
            <a:normAutofit/>
          </a:bodyPr>
          <a:lstStyle/>
          <a:p>
            <a:pPr algn="ctr"/>
            <a:r>
              <a:rPr lang="fr-FR" sz="2000" dirty="0" smtClean="0">
                <a:solidFill>
                  <a:schemeClr val="tx2"/>
                </a:solidFill>
              </a:rPr>
              <a:t>AAP -  CEJ Jeunes en Ruptures</a:t>
            </a:r>
            <a:endParaRPr lang="fr-FR" dirty="0">
              <a:solidFill>
                <a:schemeClr val="tx2"/>
              </a:solidFill>
            </a:endParaRPr>
          </a:p>
        </p:txBody>
      </p:sp>
      <p:sp>
        <p:nvSpPr>
          <p:cNvPr id="6" name="Espace réservé du texte 5"/>
          <p:cNvSpPr>
            <a:spLocks noGrp="1"/>
          </p:cNvSpPr>
          <p:nvPr>
            <p:ph type="body" sz="quarter" idx="14"/>
          </p:nvPr>
        </p:nvSpPr>
        <p:spPr>
          <a:xfrm>
            <a:off x="251520" y="1275606"/>
            <a:ext cx="8496944" cy="3600400"/>
          </a:xfrm>
        </p:spPr>
        <p:txBody>
          <a:bodyPr/>
          <a:lstStyle/>
          <a:p>
            <a:pPr marL="0" algn="just">
              <a:spcBef>
                <a:spcPts val="400"/>
              </a:spcBef>
              <a:spcAft>
                <a:spcPts val="800"/>
              </a:spcAft>
            </a:pPr>
            <a:r>
              <a:rPr lang="fr-FR" sz="2000" dirty="0" smtClean="0">
                <a:solidFill>
                  <a:srgbClr val="000000"/>
                </a:solidFill>
              </a:rPr>
              <a:t> </a:t>
            </a:r>
            <a:r>
              <a:rPr lang="fr-FR" sz="1600" dirty="0" smtClean="0">
                <a:solidFill>
                  <a:srgbClr val="000000"/>
                </a:solidFill>
              </a:rPr>
              <a:t>Une intégration et un accompagnement des publics jeunes en rupture en CEJ construite </a:t>
            </a:r>
            <a:r>
              <a:rPr lang="fr-FR" sz="1600" b="1" dirty="0" smtClean="0">
                <a:solidFill>
                  <a:srgbClr val="002060"/>
                </a:solidFill>
              </a:rPr>
              <a:t>en lien étroit avec les missions locales</a:t>
            </a:r>
            <a:r>
              <a:rPr lang="fr-FR" sz="1600" dirty="0" smtClean="0">
                <a:solidFill>
                  <a:srgbClr val="000000"/>
                </a:solidFill>
              </a:rPr>
              <a:t> incluant : </a:t>
            </a:r>
          </a:p>
          <a:p>
            <a:pPr marL="545125" lvl="1" indent="-285750" algn="just">
              <a:spcBef>
                <a:spcPts val="400"/>
              </a:spcBef>
              <a:spcAft>
                <a:spcPts val="800"/>
              </a:spcAft>
              <a:buFont typeface="Wingdings" panose="05000000000000000000" pitchFamily="2" charset="2"/>
              <a:buChar char="Ø"/>
            </a:pPr>
            <a:r>
              <a:rPr lang="fr-FR" sz="1600" dirty="0" smtClean="0">
                <a:solidFill>
                  <a:srgbClr val="000000"/>
                </a:solidFill>
              </a:rPr>
              <a:t>des </a:t>
            </a:r>
            <a:r>
              <a:rPr lang="fr-FR" sz="1600" b="1" dirty="0" smtClean="0">
                <a:solidFill>
                  <a:srgbClr val="000000"/>
                </a:solidFill>
              </a:rPr>
              <a:t>actions </a:t>
            </a:r>
            <a:r>
              <a:rPr lang="fr-FR" sz="1600" u="sng" dirty="0" smtClean="0">
                <a:solidFill>
                  <a:srgbClr val="000000"/>
                </a:solidFill>
              </a:rPr>
              <a:t>d’aller vers et de mobilisation </a:t>
            </a:r>
            <a:r>
              <a:rPr lang="fr-FR" sz="1600" b="1" dirty="0" smtClean="0">
                <a:solidFill>
                  <a:srgbClr val="000000"/>
                </a:solidFill>
              </a:rPr>
              <a:t>en amont de la contractualisation </a:t>
            </a:r>
            <a:r>
              <a:rPr lang="fr-FR" sz="1600" dirty="0" smtClean="0">
                <a:solidFill>
                  <a:srgbClr val="000000"/>
                </a:solidFill>
              </a:rPr>
              <a:t>du CEJ ;</a:t>
            </a:r>
          </a:p>
          <a:p>
            <a:pPr marL="545125" lvl="1" indent="-285750" algn="just">
              <a:spcBef>
                <a:spcPts val="400"/>
              </a:spcBef>
              <a:spcAft>
                <a:spcPts val="800"/>
              </a:spcAft>
              <a:buFont typeface="Wingdings" panose="05000000000000000000" pitchFamily="2" charset="2"/>
              <a:buChar char="Ø"/>
            </a:pPr>
            <a:r>
              <a:rPr lang="fr-FR" sz="1600" dirty="0" smtClean="0">
                <a:solidFill>
                  <a:srgbClr val="000000"/>
                </a:solidFill>
              </a:rPr>
              <a:t>un plan d’action prévoyant des </a:t>
            </a:r>
            <a:r>
              <a:rPr lang="fr-FR" sz="1600" b="1" dirty="0" smtClean="0">
                <a:solidFill>
                  <a:srgbClr val="000000"/>
                </a:solidFill>
              </a:rPr>
              <a:t>modalités</a:t>
            </a:r>
            <a:r>
              <a:rPr lang="fr-FR" sz="1600" dirty="0" smtClean="0">
                <a:solidFill>
                  <a:srgbClr val="000000"/>
                </a:solidFill>
              </a:rPr>
              <a:t> prenant en compte dans leur globalité les besoins du </a:t>
            </a:r>
            <a:r>
              <a:rPr lang="fr-FR" sz="1600" dirty="0">
                <a:solidFill>
                  <a:srgbClr val="000000"/>
                </a:solidFill>
              </a:rPr>
              <a:t>jeune </a:t>
            </a:r>
            <a:r>
              <a:rPr lang="fr-FR" sz="1600" dirty="0" smtClean="0">
                <a:solidFill>
                  <a:srgbClr val="000000"/>
                </a:solidFill>
              </a:rPr>
              <a:t>et la spécificité </a:t>
            </a:r>
            <a:r>
              <a:rPr lang="fr-FR" sz="1600" b="1" dirty="0" smtClean="0">
                <a:solidFill>
                  <a:srgbClr val="000000"/>
                </a:solidFill>
              </a:rPr>
              <a:t>du </a:t>
            </a:r>
            <a:r>
              <a:rPr lang="fr-FR" sz="1600" b="1" dirty="0" err="1" smtClean="0">
                <a:solidFill>
                  <a:srgbClr val="000000"/>
                </a:solidFill>
              </a:rPr>
              <a:t>co</a:t>
            </a:r>
            <a:r>
              <a:rPr lang="fr-FR" sz="1600" b="1" dirty="0" smtClean="0">
                <a:solidFill>
                  <a:srgbClr val="000000"/>
                </a:solidFill>
              </a:rPr>
              <a:t>-accompagnement avec la ML</a:t>
            </a:r>
          </a:p>
          <a:p>
            <a:pPr marL="0" algn="just">
              <a:spcBef>
                <a:spcPts val="400"/>
              </a:spcBef>
              <a:spcAft>
                <a:spcPts val="800"/>
              </a:spcAft>
            </a:pPr>
            <a:r>
              <a:rPr lang="fr-FR" sz="1600" dirty="0" smtClean="0">
                <a:solidFill>
                  <a:srgbClr val="000000"/>
                </a:solidFill>
              </a:rPr>
              <a:t>Des </a:t>
            </a:r>
            <a:r>
              <a:rPr lang="fr-FR" sz="1600" dirty="0">
                <a:solidFill>
                  <a:srgbClr val="000000"/>
                </a:solidFill>
              </a:rPr>
              <a:t>moyens </a:t>
            </a:r>
            <a:r>
              <a:rPr lang="fr-FR" sz="1600" dirty="0" smtClean="0">
                <a:solidFill>
                  <a:srgbClr val="000000"/>
                </a:solidFill>
              </a:rPr>
              <a:t>dédiés et complémentaires pour la mise en place de </a:t>
            </a:r>
            <a:r>
              <a:rPr lang="fr-FR" sz="1600" b="1" dirty="0" smtClean="0">
                <a:solidFill>
                  <a:srgbClr val="000000"/>
                </a:solidFill>
              </a:rPr>
              <a:t>solutions spécifiques </a:t>
            </a:r>
            <a:r>
              <a:rPr lang="fr-FR" sz="1600" dirty="0" smtClean="0">
                <a:solidFill>
                  <a:srgbClr val="000000"/>
                </a:solidFill>
              </a:rPr>
              <a:t>visant la levée des freins et l’accompagnement à l’accès au </a:t>
            </a:r>
            <a:r>
              <a:rPr lang="fr-FR" sz="1600" b="1" dirty="0" smtClean="0">
                <a:solidFill>
                  <a:srgbClr val="000000"/>
                </a:solidFill>
              </a:rPr>
              <a:t>logement</a:t>
            </a:r>
            <a:r>
              <a:rPr lang="fr-FR" sz="1600" dirty="0" smtClean="0">
                <a:solidFill>
                  <a:srgbClr val="000000"/>
                </a:solidFill>
              </a:rPr>
              <a:t> et la </a:t>
            </a:r>
            <a:r>
              <a:rPr lang="fr-FR" sz="1600" b="1" dirty="0" smtClean="0">
                <a:solidFill>
                  <a:srgbClr val="000000"/>
                </a:solidFill>
              </a:rPr>
              <a:t>mobilité</a:t>
            </a:r>
            <a:r>
              <a:rPr lang="fr-FR" sz="1600" dirty="0" smtClean="0">
                <a:solidFill>
                  <a:srgbClr val="000000"/>
                </a:solidFill>
              </a:rPr>
              <a:t>. </a:t>
            </a:r>
            <a:r>
              <a:rPr lang="fr-FR" sz="2000" dirty="0" smtClean="0"/>
              <a:t>	</a:t>
            </a:r>
          </a:p>
          <a:p>
            <a:pPr marL="0" algn="just">
              <a:spcBef>
                <a:spcPts val="400"/>
              </a:spcBef>
              <a:spcAft>
                <a:spcPts val="800"/>
              </a:spcAft>
            </a:pPr>
            <a:r>
              <a:rPr lang="fr-FR" sz="1600" dirty="0" smtClean="0"/>
              <a:t>NB : Parallèlement à l’appel à projet, des moyens </a:t>
            </a:r>
            <a:r>
              <a:rPr lang="fr-FR" sz="1600" dirty="0" smtClean="0"/>
              <a:t>pourront </a:t>
            </a:r>
            <a:r>
              <a:rPr lang="fr-FR" sz="1600" dirty="0" smtClean="0"/>
              <a:t>également </a:t>
            </a:r>
            <a:r>
              <a:rPr lang="fr-FR" sz="1600" dirty="0" smtClean="0"/>
              <a:t>être alloués </a:t>
            </a:r>
            <a:r>
              <a:rPr lang="fr-FR" sz="1600" dirty="0" smtClean="0"/>
              <a:t>aux ARS pour renforcer l’accompagnement des problématiques santé des jeunes en rupture </a:t>
            </a:r>
            <a:r>
              <a:rPr lang="fr-FR" sz="1600" dirty="0" smtClean="0"/>
              <a:t>CEJ </a:t>
            </a:r>
            <a:r>
              <a:rPr lang="fr-FR" sz="1600" i="1" dirty="0" smtClean="0"/>
              <a:t>(sous réserve de confirmation)</a:t>
            </a:r>
            <a:r>
              <a:rPr lang="fr-FR" sz="1600" dirty="0" smtClean="0"/>
              <a:t>.  </a:t>
            </a:r>
            <a:endParaRPr lang="fr-FR" sz="1600" dirty="0"/>
          </a:p>
        </p:txBody>
      </p:sp>
      <p:sp>
        <p:nvSpPr>
          <p:cNvPr id="7" name="Espace réservé du pied de page 6"/>
          <p:cNvSpPr>
            <a:spLocks noGrp="1"/>
          </p:cNvSpPr>
          <p:nvPr>
            <p:ph type="ftr" sz="quarter" idx="3"/>
          </p:nvPr>
        </p:nvSpPr>
        <p:spPr/>
        <p:txBody>
          <a:bodyPr/>
          <a:lstStyle/>
          <a:p>
            <a:r>
              <a:rPr lang="fr-FR" smtClean="0"/>
              <a:t>Direction régionale de l'économie, de l'emploi, du travail et des solidarités</a:t>
            </a:r>
            <a:endParaRPr lang="fr-FR" dirty="0" smtClean="0"/>
          </a:p>
        </p:txBody>
      </p:sp>
    </p:spTree>
    <p:extLst>
      <p:ext uri="{BB962C8B-B14F-4D97-AF65-F5344CB8AC3E}">
        <p14:creationId xmlns:p14="http://schemas.microsoft.com/office/powerpoint/2010/main" val="1991762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6</a:t>
            </a:fld>
            <a:endParaRPr lang="fr-FR" dirty="0"/>
          </a:p>
        </p:txBody>
      </p:sp>
      <p:sp>
        <p:nvSpPr>
          <p:cNvPr id="3" name="Espace réservé de la date 2"/>
          <p:cNvSpPr>
            <a:spLocks noGrp="1"/>
          </p:cNvSpPr>
          <p:nvPr>
            <p:ph type="dt" sz="half" idx="2"/>
          </p:nvPr>
        </p:nvSpPr>
        <p:spPr/>
        <p:txBody>
          <a:bodyPr/>
          <a:lstStyle/>
          <a:p>
            <a:fld id="{6A4A60EE-9D13-3442-9796-E718C6343EC1}" type="datetime1">
              <a:rPr lang="fr-FR" cap="all" smtClean="0"/>
              <a:pPr/>
              <a:t>01/06/2022</a:t>
            </a:fld>
            <a:endParaRPr lang="fr-FR" cap="all" dirty="0"/>
          </a:p>
        </p:txBody>
      </p:sp>
      <p:sp>
        <p:nvSpPr>
          <p:cNvPr id="4" name="Espace réservé du texte 3"/>
          <p:cNvSpPr>
            <a:spLocks noGrp="1"/>
          </p:cNvSpPr>
          <p:nvPr>
            <p:ph type="body" sz="quarter" idx="13"/>
          </p:nvPr>
        </p:nvSpPr>
        <p:spPr>
          <a:xfrm>
            <a:off x="251520" y="915566"/>
            <a:ext cx="8424614" cy="242951"/>
          </a:xfrm>
        </p:spPr>
        <p:txBody>
          <a:bodyPr/>
          <a:lstStyle/>
          <a:p>
            <a:pPr algn="ctr"/>
            <a:r>
              <a:rPr lang="fr-FR" sz="2000" dirty="0">
                <a:solidFill>
                  <a:srgbClr val="E2AC00"/>
                </a:solidFill>
                <a:effectLst>
                  <a:outerShdw blurRad="38100" dist="38100" dir="2700000" algn="tl">
                    <a:srgbClr val="000000">
                      <a:alpha val="43137"/>
                    </a:srgbClr>
                  </a:outerShdw>
                </a:effectLst>
              </a:rPr>
              <a:t>Une démarche en 3 phases</a:t>
            </a:r>
          </a:p>
        </p:txBody>
      </p:sp>
      <p:sp>
        <p:nvSpPr>
          <p:cNvPr id="5" name="Titre 4"/>
          <p:cNvSpPr>
            <a:spLocks noGrp="1"/>
          </p:cNvSpPr>
          <p:nvPr>
            <p:ph type="title"/>
          </p:nvPr>
        </p:nvSpPr>
        <p:spPr>
          <a:xfrm>
            <a:off x="323528" y="483518"/>
            <a:ext cx="8424863" cy="432047"/>
          </a:xfrm>
        </p:spPr>
        <p:txBody>
          <a:bodyPr>
            <a:normAutofit/>
          </a:bodyPr>
          <a:lstStyle/>
          <a:p>
            <a:pPr algn="ctr"/>
            <a:r>
              <a:rPr lang="fr-FR" sz="2000" dirty="0" smtClean="0">
                <a:solidFill>
                  <a:schemeClr val="tx2"/>
                </a:solidFill>
              </a:rPr>
              <a:t>AAP -  CEJ Jeunes en Ruptures</a:t>
            </a:r>
            <a:endParaRPr lang="fr-FR" dirty="0">
              <a:solidFill>
                <a:schemeClr val="tx2"/>
              </a:solidFill>
            </a:endParaRPr>
          </a:p>
        </p:txBody>
      </p:sp>
      <p:sp>
        <p:nvSpPr>
          <p:cNvPr id="6" name="Espace réservé du texte 5"/>
          <p:cNvSpPr>
            <a:spLocks noGrp="1"/>
          </p:cNvSpPr>
          <p:nvPr>
            <p:ph type="body" sz="quarter" idx="14"/>
          </p:nvPr>
        </p:nvSpPr>
        <p:spPr>
          <a:xfrm>
            <a:off x="251520" y="1275606"/>
            <a:ext cx="8496944" cy="3600400"/>
          </a:xfrm>
        </p:spPr>
        <p:txBody>
          <a:bodyPr/>
          <a:lstStyle/>
          <a:p>
            <a:pPr marL="0" algn="just">
              <a:spcBef>
                <a:spcPts val="400"/>
              </a:spcBef>
              <a:spcAft>
                <a:spcPts val="800"/>
              </a:spcAft>
            </a:pPr>
            <a:r>
              <a:rPr lang="fr-FR" sz="2000" dirty="0" smtClean="0">
                <a:solidFill>
                  <a:srgbClr val="000000"/>
                </a:solidFill>
              </a:rPr>
              <a:t> 			</a:t>
            </a:r>
            <a:endParaRPr lang="fr-FR" sz="1600" b="1" dirty="0"/>
          </a:p>
          <a:p>
            <a:pPr marL="0" algn="just">
              <a:spcBef>
                <a:spcPts val="400"/>
              </a:spcBef>
              <a:spcAft>
                <a:spcPts val="800"/>
              </a:spcAft>
            </a:pPr>
            <a:endParaRPr lang="fr-FR" sz="1600" dirty="0"/>
          </a:p>
        </p:txBody>
      </p:sp>
      <p:sp>
        <p:nvSpPr>
          <p:cNvPr id="7" name="Espace réservé du pied de page 6"/>
          <p:cNvSpPr>
            <a:spLocks noGrp="1"/>
          </p:cNvSpPr>
          <p:nvPr>
            <p:ph type="ftr" sz="quarter" idx="3"/>
          </p:nvPr>
        </p:nvSpPr>
        <p:spPr/>
        <p:txBody>
          <a:bodyPr/>
          <a:lstStyle/>
          <a:p>
            <a:r>
              <a:rPr lang="fr-FR" smtClean="0"/>
              <a:t>Direction régionale de l'économie, de l'emploi, du travail et des solidarités</a:t>
            </a:r>
            <a:endParaRPr lang="fr-FR" dirty="0" smtClean="0"/>
          </a:p>
        </p:txBody>
      </p:sp>
      <p:sp>
        <p:nvSpPr>
          <p:cNvPr id="8" name="Rectangle 7"/>
          <p:cNvSpPr/>
          <p:nvPr/>
        </p:nvSpPr>
        <p:spPr>
          <a:xfrm>
            <a:off x="384123" y="1347614"/>
            <a:ext cx="2387676" cy="504056"/>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latin typeface="Arial" panose="020B0604020202020204" pitchFamily="34" charset="0"/>
                <a:cs typeface="Arial" panose="020B0604020202020204" pitchFamily="34" charset="0"/>
              </a:rPr>
              <a:t>Repérage et mobilisation</a:t>
            </a:r>
            <a:endParaRPr lang="fr-FR" sz="1400" b="1" dirty="0">
              <a:solidFill>
                <a:schemeClr val="tx1"/>
              </a:solidFill>
              <a:latin typeface="Arial" panose="020B0604020202020204" pitchFamily="34" charset="0"/>
              <a:cs typeface="Arial" panose="020B0604020202020204" pitchFamily="34" charset="0"/>
            </a:endParaRPr>
          </a:p>
        </p:txBody>
      </p:sp>
      <p:sp>
        <p:nvSpPr>
          <p:cNvPr id="9" name="Rectangle à coins arrondis 8"/>
          <p:cNvSpPr/>
          <p:nvPr/>
        </p:nvSpPr>
        <p:spPr>
          <a:xfrm>
            <a:off x="3430478" y="1926445"/>
            <a:ext cx="2509673" cy="2805545"/>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fr-FR" sz="1400" dirty="0" smtClean="0">
                <a:solidFill>
                  <a:schemeClr val="tx1"/>
                </a:solidFill>
                <a:latin typeface="Arial" panose="020B0604020202020204" pitchFamily="34" charset="0"/>
                <a:cs typeface="Arial" panose="020B0604020202020204" pitchFamily="34" charset="0"/>
              </a:rPr>
              <a:t>Etablir et stabiliser un </a:t>
            </a:r>
            <a:r>
              <a:rPr lang="fr-FR" sz="1400" b="1" dirty="0" smtClean="0">
                <a:solidFill>
                  <a:schemeClr val="tx1"/>
                </a:solidFill>
                <a:latin typeface="Arial" panose="020B0604020202020204" pitchFamily="34" charset="0"/>
                <a:cs typeface="Arial" panose="020B0604020202020204" pitchFamily="34" charset="0"/>
              </a:rPr>
              <a:t>lien de confiance</a:t>
            </a:r>
          </a:p>
          <a:p>
            <a:pPr algn="ctr"/>
            <a:endParaRPr lang="fr-FR" sz="900" dirty="0" smtClean="0">
              <a:solidFill>
                <a:schemeClr val="tx1"/>
              </a:solidFill>
              <a:latin typeface="Arial" panose="020B0604020202020204" pitchFamily="34" charset="0"/>
              <a:cs typeface="Arial" panose="020B0604020202020204" pitchFamily="34" charset="0"/>
            </a:endParaRPr>
          </a:p>
          <a:p>
            <a:pPr algn="ctr"/>
            <a:r>
              <a:rPr lang="fr-FR" sz="1400" dirty="0" smtClean="0">
                <a:solidFill>
                  <a:schemeClr val="tx1"/>
                </a:solidFill>
                <a:latin typeface="Arial" panose="020B0604020202020204" pitchFamily="34" charset="0"/>
                <a:cs typeface="Arial" panose="020B0604020202020204" pitchFamily="34" charset="0"/>
              </a:rPr>
              <a:t>• Premier recueil de besoins</a:t>
            </a:r>
          </a:p>
          <a:p>
            <a:pPr algn="ctr"/>
            <a:endParaRPr lang="fr-FR" sz="900" dirty="0" smtClean="0">
              <a:solidFill>
                <a:schemeClr val="tx1"/>
              </a:solidFill>
              <a:latin typeface="Arial" panose="020B0604020202020204" pitchFamily="34" charset="0"/>
              <a:cs typeface="Arial" panose="020B0604020202020204" pitchFamily="34" charset="0"/>
            </a:endParaRPr>
          </a:p>
          <a:p>
            <a:pPr algn="ctr"/>
            <a:r>
              <a:rPr lang="fr-FR" sz="1400" dirty="0" smtClean="0">
                <a:solidFill>
                  <a:schemeClr val="tx1"/>
                </a:solidFill>
                <a:latin typeface="Arial" panose="020B0604020202020204" pitchFamily="34" charset="0"/>
                <a:cs typeface="Arial" panose="020B0604020202020204" pitchFamily="34" charset="0"/>
              </a:rPr>
              <a:t>• Accompagnement dans les démarches administratives</a:t>
            </a:r>
          </a:p>
          <a:p>
            <a:pPr algn="ctr"/>
            <a:endParaRPr lang="fr-FR" sz="900" dirty="0" smtClean="0">
              <a:solidFill>
                <a:schemeClr val="tx1"/>
              </a:solidFill>
              <a:latin typeface="Arial" panose="020B0604020202020204" pitchFamily="34" charset="0"/>
              <a:cs typeface="Arial" panose="020B0604020202020204" pitchFamily="34" charset="0"/>
            </a:endParaRPr>
          </a:p>
          <a:p>
            <a:pPr algn="ctr"/>
            <a:r>
              <a:rPr lang="fr-FR" sz="1400" dirty="0" smtClean="0">
                <a:solidFill>
                  <a:schemeClr val="tx1"/>
                </a:solidFill>
                <a:latin typeface="Arial" panose="020B0604020202020204" pitchFamily="34" charset="0"/>
                <a:cs typeface="Arial" panose="020B0604020202020204" pitchFamily="34" charset="0"/>
              </a:rPr>
              <a:t>• Aides financières de droit commun (ML)</a:t>
            </a:r>
            <a:endParaRPr lang="fr-FR" sz="1400" dirty="0">
              <a:solidFill>
                <a:schemeClr val="tx1"/>
              </a:solidFill>
              <a:latin typeface="Arial" panose="020B0604020202020204" pitchFamily="34" charset="0"/>
              <a:cs typeface="Arial" panose="020B0604020202020204" pitchFamily="34" charset="0"/>
            </a:endParaRPr>
          </a:p>
        </p:txBody>
      </p:sp>
      <p:sp>
        <p:nvSpPr>
          <p:cNvPr id="10" name="Rectangle à coins arrondis 9"/>
          <p:cNvSpPr/>
          <p:nvPr/>
        </p:nvSpPr>
        <p:spPr>
          <a:xfrm>
            <a:off x="600146" y="1923678"/>
            <a:ext cx="2099645" cy="2448272"/>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1"/>
                </a:solidFill>
                <a:latin typeface="Arial" panose="020B0604020202020204" pitchFamily="34" charset="0"/>
                <a:cs typeface="Arial" panose="020B0604020202020204" pitchFamily="34" charset="0"/>
              </a:rPr>
              <a:t>• </a:t>
            </a:r>
            <a:r>
              <a:rPr lang="fr-FR" sz="1400" b="1" dirty="0" smtClean="0">
                <a:solidFill>
                  <a:schemeClr val="tx1"/>
                </a:solidFill>
                <a:latin typeface="Arial" panose="020B0604020202020204" pitchFamily="34" charset="0"/>
                <a:cs typeface="Arial" panose="020B0604020202020204" pitchFamily="34" charset="0"/>
              </a:rPr>
              <a:t>«  Aller vers », </a:t>
            </a:r>
            <a:r>
              <a:rPr lang="fr-FR" sz="1400" dirty="0" smtClean="0">
                <a:solidFill>
                  <a:schemeClr val="tx1"/>
                </a:solidFill>
                <a:latin typeface="Arial" panose="020B0604020202020204" pitchFamily="34" charset="0"/>
                <a:cs typeface="Arial" panose="020B0604020202020204" pitchFamily="34" charset="0"/>
              </a:rPr>
              <a:t>projet hors les murs, par les pairs, activités sportives, culturelles</a:t>
            </a:r>
          </a:p>
          <a:p>
            <a:endParaRPr lang="fr-FR" sz="1400" dirty="0" smtClean="0">
              <a:solidFill>
                <a:schemeClr val="tx1"/>
              </a:solidFill>
              <a:latin typeface="Arial" panose="020B0604020202020204" pitchFamily="34" charset="0"/>
              <a:cs typeface="Arial" panose="020B0604020202020204" pitchFamily="34" charset="0"/>
            </a:endParaRPr>
          </a:p>
          <a:p>
            <a:r>
              <a:rPr lang="fr-FR" sz="1400" dirty="0" smtClean="0">
                <a:solidFill>
                  <a:schemeClr val="tx1"/>
                </a:solidFill>
                <a:latin typeface="Arial" panose="020B0604020202020204" pitchFamily="34" charset="0"/>
                <a:cs typeface="Arial" panose="020B0604020202020204" pitchFamily="34" charset="0"/>
              </a:rPr>
              <a:t>• Implication de l’ensemble des partenaires locaux </a:t>
            </a:r>
          </a:p>
          <a:p>
            <a:endParaRPr lang="fr-FR" sz="1400" dirty="0" smtClean="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3426251" y="1347614"/>
            <a:ext cx="2355882" cy="50405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b="1" dirty="0" smtClean="0">
                <a:solidFill>
                  <a:prstClr val="black"/>
                </a:solidFill>
                <a:latin typeface="Arial" panose="020B0604020202020204" pitchFamily="34" charset="0"/>
                <a:cs typeface="Arial" panose="020B0604020202020204" pitchFamily="34" charset="0"/>
              </a:rPr>
              <a:t>Accompagnement vers la contractualisation</a:t>
            </a:r>
            <a:endParaRPr lang="fr-FR" sz="1400" b="1" dirty="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6432796" y="1358304"/>
            <a:ext cx="2387676" cy="50405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b="1" dirty="0" smtClean="0">
                <a:solidFill>
                  <a:prstClr val="black"/>
                </a:solidFill>
                <a:latin typeface="Arial" panose="020B0604020202020204" pitchFamily="34" charset="0"/>
                <a:cs typeface="Arial" panose="020B0604020202020204" pitchFamily="34" charset="0"/>
              </a:rPr>
              <a:t>Entrée en CEJ</a:t>
            </a:r>
            <a:endParaRPr lang="fr-FR" sz="1400" b="1" dirty="0">
              <a:solidFill>
                <a:prstClr val="black"/>
              </a:solidFill>
              <a:latin typeface="Arial" panose="020B0604020202020204" pitchFamily="34" charset="0"/>
              <a:cs typeface="Arial" panose="020B0604020202020204" pitchFamily="34" charset="0"/>
            </a:endParaRPr>
          </a:p>
        </p:txBody>
      </p:sp>
      <p:sp>
        <p:nvSpPr>
          <p:cNvPr id="13" name="Rectangle à coins arrondis 12"/>
          <p:cNvSpPr/>
          <p:nvPr/>
        </p:nvSpPr>
        <p:spPr>
          <a:xfrm>
            <a:off x="6403812" y="1926445"/>
            <a:ext cx="2520280" cy="280554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fr-FR" sz="1400" dirty="0" smtClean="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fr-FR" sz="900" dirty="0" smtClean="0">
              <a:solidFill>
                <a:schemeClr val="tx1"/>
              </a:solidFill>
              <a:latin typeface="Arial" panose="020B0604020202020204" pitchFamily="34" charset="0"/>
              <a:cs typeface="Arial" panose="020B0604020202020204" pitchFamily="34" charset="0"/>
            </a:endParaRPr>
          </a:p>
          <a:p>
            <a:pPr marL="285750" indent="-285750" algn="ctr">
              <a:spcBef>
                <a:spcPts val="600"/>
              </a:spcBef>
              <a:buFont typeface="Arial" panose="020B0604020202020204" pitchFamily="34" charset="0"/>
              <a:buChar char="•"/>
            </a:pPr>
            <a:r>
              <a:rPr lang="fr-FR" sz="1400" dirty="0" smtClean="0">
                <a:solidFill>
                  <a:schemeClr val="tx1"/>
                </a:solidFill>
                <a:latin typeface="Arial" panose="020B0604020202020204" pitchFamily="34" charset="0"/>
                <a:cs typeface="Arial" panose="020B0604020202020204" pitchFamily="34" charset="0"/>
              </a:rPr>
              <a:t>Contractualisation tripartite jeune – porteur de projet – ML </a:t>
            </a:r>
          </a:p>
          <a:p>
            <a:pPr marL="285750" indent="-285750" algn="ctr">
              <a:spcBef>
                <a:spcPts val="600"/>
              </a:spcBef>
              <a:buFont typeface="Arial" panose="020B0604020202020204" pitchFamily="34" charset="0"/>
              <a:buChar char="•"/>
            </a:pPr>
            <a:r>
              <a:rPr lang="fr-FR" sz="1400" dirty="0" smtClean="0">
                <a:solidFill>
                  <a:schemeClr val="tx1"/>
                </a:solidFill>
                <a:latin typeface="Arial" panose="020B0604020202020204" pitchFamily="34" charset="0"/>
                <a:cs typeface="Arial" panose="020B0604020202020204" pitchFamily="34" charset="0"/>
              </a:rPr>
              <a:t>Un engagement obligatoire de la ML dans le projet</a:t>
            </a:r>
          </a:p>
          <a:p>
            <a:pPr algn="ctr"/>
            <a:endParaRPr lang="fr-FR" sz="900" dirty="0" smtClean="0">
              <a:solidFill>
                <a:schemeClr val="tx1"/>
              </a:solidFill>
              <a:latin typeface="Arial" panose="020B0604020202020204" pitchFamily="34" charset="0"/>
              <a:cs typeface="Arial" panose="020B0604020202020204" pitchFamily="34" charset="0"/>
            </a:endParaRPr>
          </a:p>
          <a:p>
            <a:pPr algn="ctr"/>
            <a:r>
              <a:rPr lang="fr-FR" sz="1400" dirty="0" smtClean="0">
                <a:solidFill>
                  <a:schemeClr val="tx1"/>
                </a:solidFill>
                <a:latin typeface="Arial" panose="020B0604020202020204" pitchFamily="34" charset="0"/>
                <a:cs typeface="Arial" panose="020B0604020202020204" pitchFamily="34" charset="0"/>
              </a:rPr>
              <a:t>• Désignation d’un conseiller référent</a:t>
            </a:r>
          </a:p>
          <a:p>
            <a:pPr algn="ctr"/>
            <a:endParaRPr lang="fr-FR" sz="900" dirty="0" smtClean="0">
              <a:solidFill>
                <a:schemeClr val="tx1"/>
              </a:solidFill>
              <a:latin typeface="Arial" panose="020B0604020202020204" pitchFamily="34" charset="0"/>
              <a:cs typeface="Arial" panose="020B0604020202020204" pitchFamily="34" charset="0"/>
            </a:endParaRPr>
          </a:p>
          <a:p>
            <a:pPr algn="ctr"/>
            <a:r>
              <a:rPr lang="fr-FR" sz="1400" dirty="0" smtClean="0">
                <a:solidFill>
                  <a:schemeClr val="tx1"/>
                </a:solidFill>
                <a:latin typeface="Arial" panose="020B0604020202020204" pitchFamily="34" charset="0"/>
                <a:cs typeface="Arial" panose="020B0604020202020204" pitchFamily="34" charset="0"/>
              </a:rPr>
              <a:t>• </a:t>
            </a:r>
            <a:r>
              <a:rPr lang="fr-FR" sz="1400" b="1" dirty="0" smtClean="0">
                <a:solidFill>
                  <a:schemeClr val="tx1"/>
                </a:solidFill>
                <a:latin typeface="Arial" panose="020B0604020202020204" pitchFamily="34" charset="0"/>
                <a:cs typeface="Arial" panose="020B0604020202020204" pitchFamily="34" charset="0"/>
              </a:rPr>
              <a:t>Définition d’un plan d’action</a:t>
            </a:r>
          </a:p>
          <a:p>
            <a:pPr algn="ctr"/>
            <a:endParaRPr lang="fr-FR" sz="1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519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7</a:t>
            </a:fld>
            <a:endParaRPr lang="fr-FR" dirty="0"/>
          </a:p>
        </p:txBody>
      </p:sp>
      <p:sp>
        <p:nvSpPr>
          <p:cNvPr id="3" name="Espace réservé de la date 2"/>
          <p:cNvSpPr>
            <a:spLocks noGrp="1"/>
          </p:cNvSpPr>
          <p:nvPr>
            <p:ph type="dt" sz="half" idx="2"/>
          </p:nvPr>
        </p:nvSpPr>
        <p:spPr/>
        <p:txBody>
          <a:bodyPr/>
          <a:lstStyle/>
          <a:p>
            <a:fld id="{6A4A60EE-9D13-3442-9796-E718C6343EC1}" type="datetime1">
              <a:rPr lang="fr-FR" cap="all" smtClean="0"/>
              <a:pPr/>
              <a:t>01/06/2022</a:t>
            </a:fld>
            <a:endParaRPr lang="fr-FR" cap="all" dirty="0"/>
          </a:p>
        </p:txBody>
      </p:sp>
      <p:sp>
        <p:nvSpPr>
          <p:cNvPr id="4" name="Espace réservé du texte 3"/>
          <p:cNvSpPr>
            <a:spLocks noGrp="1"/>
          </p:cNvSpPr>
          <p:nvPr>
            <p:ph type="body" sz="quarter" idx="13"/>
          </p:nvPr>
        </p:nvSpPr>
        <p:spPr>
          <a:xfrm>
            <a:off x="251520" y="915566"/>
            <a:ext cx="8424614" cy="242951"/>
          </a:xfrm>
        </p:spPr>
        <p:txBody>
          <a:bodyPr/>
          <a:lstStyle/>
          <a:p>
            <a:pPr marL="0" lvl="0" indent="95250"/>
            <a:r>
              <a:rPr lang="fr-FR" sz="2000" dirty="0" smtClean="0">
                <a:solidFill>
                  <a:srgbClr val="E2AC00"/>
                </a:solidFill>
                <a:effectLst>
                  <a:outerShdw blurRad="38100" dist="38100" dir="2700000" algn="tl">
                    <a:srgbClr val="000000">
                      <a:alpha val="43137"/>
                    </a:srgbClr>
                  </a:outerShdw>
                </a:effectLst>
              </a:rPr>
              <a:t>Volet thématique complémentaire : le logement</a:t>
            </a:r>
            <a:endParaRPr lang="fr-FR" sz="2000" dirty="0">
              <a:solidFill>
                <a:srgbClr val="E2AC00"/>
              </a:solidFill>
              <a:effectLst>
                <a:outerShdw blurRad="38100" dist="38100" dir="2700000" algn="tl">
                  <a:srgbClr val="000000">
                    <a:alpha val="43137"/>
                  </a:srgbClr>
                </a:outerShdw>
              </a:effectLst>
            </a:endParaRPr>
          </a:p>
        </p:txBody>
      </p:sp>
      <p:sp>
        <p:nvSpPr>
          <p:cNvPr id="5" name="Titre 4"/>
          <p:cNvSpPr>
            <a:spLocks noGrp="1"/>
          </p:cNvSpPr>
          <p:nvPr>
            <p:ph type="title"/>
          </p:nvPr>
        </p:nvSpPr>
        <p:spPr>
          <a:xfrm>
            <a:off x="323528" y="483518"/>
            <a:ext cx="8424863" cy="432047"/>
          </a:xfrm>
        </p:spPr>
        <p:txBody>
          <a:bodyPr>
            <a:normAutofit/>
          </a:bodyPr>
          <a:lstStyle/>
          <a:p>
            <a:pPr algn="ctr"/>
            <a:r>
              <a:rPr lang="fr-FR" sz="2000" dirty="0" smtClean="0">
                <a:solidFill>
                  <a:schemeClr val="tx2"/>
                </a:solidFill>
              </a:rPr>
              <a:t>AAP -  CEJ Jeunes en Ruptures</a:t>
            </a:r>
            <a:endParaRPr lang="fr-FR" dirty="0">
              <a:solidFill>
                <a:schemeClr val="tx2"/>
              </a:solidFill>
            </a:endParaRPr>
          </a:p>
        </p:txBody>
      </p:sp>
      <p:sp>
        <p:nvSpPr>
          <p:cNvPr id="7" name="Espace réservé du pied de page 6"/>
          <p:cNvSpPr>
            <a:spLocks noGrp="1"/>
          </p:cNvSpPr>
          <p:nvPr>
            <p:ph type="ftr" sz="quarter" idx="3"/>
          </p:nvPr>
        </p:nvSpPr>
        <p:spPr/>
        <p:txBody>
          <a:bodyPr/>
          <a:lstStyle/>
          <a:p>
            <a:r>
              <a:rPr lang="fr-FR" smtClean="0"/>
              <a:t>Direction régionale de l'économie, de l'emploi, du travail et des solidarités</a:t>
            </a:r>
            <a:endParaRPr lang="fr-FR" dirty="0" smtClean="0"/>
          </a:p>
        </p:txBody>
      </p:sp>
      <p:sp>
        <p:nvSpPr>
          <p:cNvPr id="9" name="CustomShape 5"/>
          <p:cNvSpPr/>
          <p:nvPr/>
        </p:nvSpPr>
        <p:spPr>
          <a:xfrm>
            <a:off x="395536" y="1275606"/>
            <a:ext cx="8270180" cy="7200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78990" indent="-285750">
              <a:lnSpc>
                <a:spcPct val="100000"/>
              </a:lnSpc>
              <a:spcAft>
                <a:spcPts val="499"/>
              </a:spcAft>
              <a:buFont typeface="Wingdings" panose="05000000000000000000" pitchFamily="2" charset="2"/>
              <a:buChar char="Ø"/>
              <a:defRPr/>
            </a:pPr>
            <a:r>
              <a:rPr lang="fr-FR" sz="1400" spc="-1" dirty="0" smtClean="0">
                <a:solidFill>
                  <a:srgbClr val="000000"/>
                </a:solidFill>
                <a:ea typeface="DejaVu Sans"/>
              </a:rPr>
              <a:t>Garantir </a:t>
            </a:r>
            <a:r>
              <a:rPr lang="fr-FR" sz="1400" spc="-1" dirty="0">
                <a:solidFill>
                  <a:srgbClr val="000000"/>
                </a:solidFill>
                <a:ea typeface="DejaVu Sans"/>
              </a:rPr>
              <a:t>que les jeunes bénéficient </a:t>
            </a:r>
            <a:r>
              <a:rPr lang="fr-FR" sz="1400" u="sng" spc="-1" dirty="0">
                <a:solidFill>
                  <a:srgbClr val="000000"/>
                </a:solidFill>
                <a:ea typeface="DejaVu Sans"/>
              </a:rPr>
              <a:t>d’un accompagnement vers une solution de logement</a:t>
            </a:r>
            <a:r>
              <a:rPr lang="fr-FR" sz="1400" spc="-1" dirty="0">
                <a:solidFill>
                  <a:srgbClr val="000000"/>
                </a:solidFill>
                <a:ea typeface="DejaVu Sans"/>
              </a:rPr>
              <a:t>, ou </a:t>
            </a:r>
            <a:r>
              <a:rPr lang="fr-FR" sz="1400" spc="-1" dirty="0" smtClean="0">
                <a:solidFill>
                  <a:srgbClr val="000000"/>
                </a:solidFill>
                <a:ea typeface="DejaVu Sans"/>
              </a:rPr>
              <a:t>d’hébergement </a:t>
            </a:r>
            <a:endParaRPr lang="fr-FR" sz="1400" spc="-1" dirty="0"/>
          </a:p>
          <a:p>
            <a:pPr marL="378990" indent="-285750">
              <a:lnSpc>
                <a:spcPct val="100000"/>
              </a:lnSpc>
              <a:spcAft>
                <a:spcPts val="499"/>
              </a:spcAft>
              <a:buFont typeface="Wingdings" panose="05000000000000000000" pitchFamily="2" charset="2"/>
              <a:buChar char="Ø"/>
              <a:defRPr/>
            </a:pPr>
            <a:r>
              <a:rPr lang="fr-FR" sz="1400" spc="-1" dirty="0">
                <a:solidFill>
                  <a:srgbClr val="000000"/>
                </a:solidFill>
                <a:ea typeface="DejaVu Sans"/>
              </a:rPr>
              <a:t>Intégrer les acteurs de l’hébergement et du logement au réseau des partenaires du CEJ-JR pour contribuer à la recherche de solutions, ainsi qu’au repérage des jeunes concernés </a:t>
            </a:r>
            <a:endParaRPr lang="fr-FR" sz="1400" spc="-1" dirty="0"/>
          </a:p>
        </p:txBody>
      </p:sp>
      <p:sp>
        <p:nvSpPr>
          <p:cNvPr id="10" name="CustomShape 1"/>
          <p:cNvSpPr/>
          <p:nvPr/>
        </p:nvSpPr>
        <p:spPr>
          <a:xfrm>
            <a:off x="374968" y="2355726"/>
            <a:ext cx="8532440" cy="933575"/>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Aft>
                <a:spcPts val="499"/>
              </a:spcAft>
              <a:defRPr/>
            </a:pPr>
            <a:r>
              <a:rPr lang="fr-FR" sz="1400" b="1" u="sng" spc="-1" dirty="0">
                <a:ea typeface="DejaVu Sans"/>
              </a:rPr>
              <a:t>Deux leviers</a:t>
            </a:r>
            <a:r>
              <a:rPr lang="fr-FR" sz="1200" b="1" u="sng" spc="-1" dirty="0">
                <a:ea typeface="DejaVu Sans"/>
              </a:rPr>
              <a:t> : </a:t>
            </a:r>
            <a:endParaRPr lang="fr-FR" sz="1200" u="sng" spc="-1" dirty="0"/>
          </a:p>
          <a:p>
            <a:pPr marL="378000" indent="-284760">
              <a:lnSpc>
                <a:spcPct val="100000"/>
              </a:lnSpc>
              <a:spcAft>
                <a:spcPts val="499"/>
              </a:spcAft>
              <a:buFont typeface="Wingdings" charset="2"/>
              <a:buChar char=""/>
              <a:defRPr/>
            </a:pPr>
            <a:r>
              <a:rPr lang="fr-FR" sz="1400" spc="-1" dirty="0" smtClean="0">
                <a:solidFill>
                  <a:srgbClr val="000000"/>
                </a:solidFill>
                <a:ea typeface="DejaVu Sans"/>
              </a:rPr>
              <a:t>Mise </a:t>
            </a:r>
            <a:r>
              <a:rPr lang="fr-FR" sz="1400" spc="-1" dirty="0">
                <a:solidFill>
                  <a:srgbClr val="000000"/>
                </a:solidFill>
                <a:ea typeface="DejaVu Sans"/>
              </a:rPr>
              <a:t>en place d’un temps dédié de référent « jeunes en rupture dans les SIAO »  (3,7 M€ national)</a:t>
            </a:r>
            <a:endParaRPr lang="fr-FR" sz="1400" spc="-1" dirty="0"/>
          </a:p>
          <a:p>
            <a:pPr marL="378000" indent="-284760">
              <a:lnSpc>
                <a:spcPct val="100000"/>
              </a:lnSpc>
              <a:spcAft>
                <a:spcPts val="499"/>
              </a:spcAft>
              <a:buFont typeface="Wingdings" charset="2"/>
              <a:buChar char=""/>
              <a:defRPr/>
            </a:pPr>
            <a:r>
              <a:rPr lang="fr-FR" sz="1400" spc="-1" dirty="0" smtClean="0">
                <a:solidFill>
                  <a:srgbClr val="000000"/>
                </a:solidFill>
                <a:ea typeface="DejaVu Sans"/>
              </a:rPr>
              <a:t>Des </a:t>
            </a:r>
            <a:r>
              <a:rPr lang="fr-FR" sz="1400" spc="-1" dirty="0">
                <a:solidFill>
                  <a:srgbClr val="000000"/>
                </a:solidFill>
                <a:ea typeface="DejaVu Sans"/>
              </a:rPr>
              <a:t>moyens d’accompagnement pour l’accès et le maintien dans le </a:t>
            </a:r>
            <a:r>
              <a:rPr lang="fr-FR" sz="1400" spc="-1" dirty="0" smtClean="0">
                <a:solidFill>
                  <a:srgbClr val="000000"/>
                </a:solidFill>
                <a:ea typeface="DejaVu Sans"/>
              </a:rPr>
              <a:t>logement</a:t>
            </a:r>
            <a:endParaRPr lang="fr-FR" sz="1400" spc="-1" dirty="0"/>
          </a:p>
        </p:txBody>
      </p:sp>
      <p:sp>
        <p:nvSpPr>
          <p:cNvPr id="12" name="CustomShape 7"/>
          <p:cNvSpPr/>
          <p:nvPr/>
        </p:nvSpPr>
        <p:spPr>
          <a:xfrm>
            <a:off x="362002" y="3363838"/>
            <a:ext cx="8208913" cy="1224135"/>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defRPr/>
            </a:pPr>
            <a:r>
              <a:rPr lang="fr-FR" sz="1400" b="1" u="sng" spc="-1" dirty="0">
                <a:ea typeface="DejaVu Sans"/>
              </a:rPr>
              <a:t>Deux attendus :</a:t>
            </a:r>
            <a:endParaRPr lang="fr-FR" sz="1400" b="1" u="sng" spc="-1" dirty="0"/>
          </a:p>
          <a:p>
            <a:pPr marL="378000" indent="-284760">
              <a:lnSpc>
                <a:spcPct val="100000"/>
              </a:lnSpc>
              <a:spcAft>
                <a:spcPts val="499"/>
              </a:spcAft>
              <a:buFont typeface="Wingdings" charset="2"/>
              <a:buChar char=""/>
              <a:defRPr/>
            </a:pPr>
            <a:r>
              <a:rPr lang="fr-FR" sz="1400" spc="-1" dirty="0">
                <a:solidFill>
                  <a:srgbClr val="000000"/>
                </a:solidFill>
                <a:ea typeface="DejaVu Sans"/>
              </a:rPr>
              <a:t>Des projets qui doivent permettre de créer un écosystème cohérent d’acteurs de l’accompagnement des </a:t>
            </a:r>
            <a:r>
              <a:rPr lang="fr-FR" sz="1400" spc="-1" dirty="0" smtClean="0">
                <a:solidFill>
                  <a:srgbClr val="000000"/>
                </a:solidFill>
                <a:ea typeface="DejaVu Sans"/>
              </a:rPr>
              <a:t>jeunes, les </a:t>
            </a:r>
            <a:r>
              <a:rPr lang="fr-FR" sz="1400" spc="-1" dirty="0">
                <a:solidFill>
                  <a:srgbClr val="000000"/>
                </a:solidFill>
                <a:ea typeface="DejaVu Sans"/>
              </a:rPr>
              <a:t>modalités opérationnelles de partenariat proposées </a:t>
            </a:r>
            <a:r>
              <a:rPr lang="fr-FR" sz="1400" spc="-1" dirty="0" smtClean="0">
                <a:solidFill>
                  <a:srgbClr val="000000"/>
                </a:solidFill>
                <a:ea typeface="DejaVu Sans"/>
              </a:rPr>
              <a:t>doivent être décrites</a:t>
            </a:r>
            <a:endParaRPr lang="fr-FR" sz="1400" spc="-1" dirty="0"/>
          </a:p>
          <a:p>
            <a:pPr marL="378000" indent="-284760">
              <a:lnSpc>
                <a:spcPct val="100000"/>
              </a:lnSpc>
              <a:spcAft>
                <a:spcPts val="499"/>
              </a:spcAft>
              <a:buFont typeface="Wingdings" charset="2"/>
              <a:buChar char=""/>
              <a:defRPr/>
            </a:pPr>
            <a:r>
              <a:rPr lang="fr-FR" sz="1400" spc="-1" dirty="0">
                <a:solidFill>
                  <a:srgbClr val="000000"/>
                </a:solidFill>
                <a:ea typeface="DejaVu Sans"/>
              </a:rPr>
              <a:t>Des projets qui doivent s’inscrire en complémentarité des ressources déjà existantes sur le territoire</a:t>
            </a:r>
            <a:endParaRPr lang="fr-FR" sz="1400" spc="-1" dirty="0"/>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9612" y="339502"/>
            <a:ext cx="936104" cy="936104"/>
          </a:xfrm>
          <a:prstGeom prst="rect">
            <a:avLst/>
          </a:prstGeom>
        </p:spPr>
      </p:pic>
    </p:spTree>
    <p:extLst>
      <p:ext uri="{BB962C8B-B14F-4D97-AF65-F5344CB8AC3E}">
        <p14:creationId xmlns:p14="http://schemas.microsoft.com/office/powerpoint/2010/main" val="2604915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8</a:t>
            </a:fld>
            <a:endParaRPr lang="fr-FR" dirty="0"/>
          </a:p>
        </p:txBody>
      </p:sp>
      <p:sp>
        <p:nvSpPr>
          <p:cNvPr id="3" name="Espace réservé de la date 2"/>
          <p:cNvSpPr>
            <a:spLocks noGrp="1"/>
          </p:cNvSpPr>
          <p:nvPr>
            <p:ph type="dt" sz="half" idx="2"/>
          </p:nvPr>
        </p:nvSpPr>
        <p:spPr/>
        <p:txBody>
          <a:bodyPr/>
          <a:lstStyle/>
          <a:p>
            <a:fld id="{6A4A60EE-9D13-3442-9796-E718C6343EC1}" type="datetime1">
              <a:rPr lang="fr-FR" cap="all" smtClean="0"/>
              <a:pPr/>
              <a:t>01/06/2022</a:t>
            </a:fld>
            <a:endParaRPr lang="fr-FR" cap="all" dirty="0"/>
          </a:p>
        </p:txBody>
      </p:sp>
      <p:sp>
        <p:nvSpPr>
          <p:cNvPr id="4" name="Espace réservé du texte 3"/>
          <p:cNvSpPr>
            <a:spLocks noGrp="1"/>
          </p:cNvSpPr>
          <p:nvPr>
            <p:ph type="body" sz="quarter" idx="13"/>
          </p:nvPr>
        </p:nvSpPr>
        <p:spPr>
          <a:xfrm>
            <a:off x="251520" y="915566"/>
            <a:ext cx="8424614" cy="242951"/>
          </a:xfrm>
        </p:spPr>
        <p:txBody>
          <a:bodyPr/>
          <a:lstStyle/>
          <a:p>
            <a:pPr marL="0" lvl="0" indent="95250"/>
            <a:r>
              <a:rPr lang="fr-FR" sz="2000" dirty="0" smtClean="0">
                <a:solidFill>
                  <a:srgbClr val="E2AC00"/>
                </a:solidFill>
                <a:effectLst>
                  <a:outerShdw blurRad="38100" dist="38100" dir="2700000" algn="tl">
                    <a:srgbClr val="000000">
                      <a:alpha val="43137"/>
                    </a:srgbClr>
                  </a:outerShdw>
                </a:effectLst>
              </a:rPr>
              <a:t>Volet thématique complémentaire : la mobilité</a:t>
            </a:r>
            <a:endParaRPr lang="fr-FR" sz="2000" dirty="0">
              <a:solidFill>
                <a:srgbClr val="E2AC00"/>
              </a:solidFill>
              <a:effectLst>
                <a:outerShdw blurRad="38100" dist="38100" dir="2700000" algn="tl">
                  <a:srgbClr val="000000">
                    <a:alpha val="43137"/>
                  </a:srgbClr>
                </a:outerShdw>
              </a:effectLst>
            </a:endParaRPr>
          </a:p>
        </p:txBody>
      </p:sp>
      <p:sp>
        <p:nvSpPr>
          <p:cNvPr id="5" name="Titre 4"/>
          <p:cNvSpPr>
            <a:spLocks noGrp="1"/>
          </p:cNvSpPr>
          <p:nvPr>
            <p:ph type="title"/>
          </p:nvPr>
        </p:nvSpPr>
        <p:spPr>
          <a:xfrm>
            <a:off x="323528" y="483518"/>
            <a:ext cx="8424863" cy="432047"/>
          </a:xfrm>
        </p:spPr>
        <p:txBody>
          <a:bodyPr>
            <a:normAutofit/>
          </a:bodyPr>
          <a:lstStyle/>
          <a:p>
            <a:pPr algn="ctr"/>
            <a:r>
              <a:rPr lang="fr-FR" sz="2000" dirty="0" smtClean="0">
                <a:solidFill>
                  <a:schemeClr val="tx2"/>
                </a:solidFill>
              </a:rPr>
              <a:t>AAP -  CEJ Jeunes en Ruptures</a:t>
            </a:r>
            <a:endParaRPr lang="fr-FR" dirty="0">
              <a:solidFill>
                <a:schemeClr val="tx2"/>
              </a:solidFill>
            </a:endParaRPr>
          </a:p>
        </p:txBody>
      </p:sp>
      <p:sp>
        <p:nvSpPr>
          <p:cNvPr id="7" name="Espace réservé du pied de page 6"/>
          <p:cNvSpPr>
            <a:spLocks noGrp="1"/>
          </p:cNvSpPr>
          <p:nvPr>
            <p:ph type="ftr" sz="quarter" idx="3"/>
          </p:nvPr>
        </p:nvSpPr>
        <p:spPr/>
        <p:txBody>
          <a:bodyPr/>
          <a:lstStyle/>
          <a:p>
            <a:r>
              <a:rPr lang="fr-FR" smtClean="0"/>
              <a:t>Direction régionale de l'économie, de l'emploi, du travail et des solidarités</a:t>
            </a:r>
            <a:endParaRPr lang="fr-FR" dirty="0" smtClean="0"/>
          </a:p>
        </p:txBody>
      </p:sp>
      <p:sp>
        <p:nvSpPr>
          <p:cNvPr id="9" name="CustomShape 5"/>
          <p:cNvSpPr/>
          <p:nvPr/>
        </p:nvSpPr>
        <p:spPr>
          <a:xfrm>
            <a:off x="395536" y="1275606"/>
            <a:ext cx="8270180" cy="504056"/>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78990" indent="-285750">
              <a:spcAft>
                <a:spcPts val="499"/>
              </a:spcAft>
              <a:buFont typeface="Wingdings" panose="05000000000000000000" pitchFamily="2" charset="2"/>
              <a:buChar char="Ø"/>
              <a:defRPr/>
            </a:pPr>
            <a:r>
              <a:rPr lang="fr-FR" sz="1400" spc="-1" dirty="0">
                <a:solidFill>
                  <a:srgbClr val="000000"/>
                </a:solidFill>
                <a:ea typeface="DejaVu Sans"/>
              </a:rPr>
              <a:t>Garantir que les structures référentes pour l’accompagnement puissent s’appuyer sur des correspondants experts de la mobilité qui pourront réaliser un accompagnement mobilité </a:t>
            </a:r>
            <a:r>
              <a:rPr lang="fr-FR" sz="1400" spc="-1" dirty="0" smtClean="0">
                <a:solidFill>
                  <a:srgbClr val="000000"/>
                </a:solidFill>
                <a:ea typeface="DejaVu Sans"/>
              </a:rPr>
              <a:t>renforcé</a:t>
            </a:r>
            <a:endParaRPr lang="fr-FR" sz="1400" spc="-1" dirty="0"/>
          </a:p>
        </p:txBody>
      </p:sp>
      <p:sp>
        <p:nvSpPr>
          <p:cNvPr id="10" name="CustomShape 1"/>
          <p:cNvSpPr/>
          <p:nvPr/>
        </p:nvSpPr>
        <p:spPr>
          <a:xfrm>
            <a:off x="374968" y="2355726"/>
            <a:ext cx="8532440" cy="933575"/>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Aft>
                <a:spcPts val="499"/>
              </a:spcAft>
              <a:defRPr/>
            </a:pPr>
            <a:endParaRPr lang="fr-FR" sz="1400" spc="-1" dirty="0"/>
          </a:p>
        </p:txBody>
      </p:sp>
      <p:sp>
        <p:nvSpPr>
          <p:cNvPr id="12" name="CustomShape 7"/>
          <p:cNvSpPr/>
          <p:nvPr/>
        </p:nvSpPr>
        <p:spPr>
          <a:xfrm>
            <a:off x="362002" y="3363838"/>
            <a:ext cx="8208913" cy="1224135"/>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defRPr/>
            </a:pPr>
            <a:endParaRPr lang="fr-FR" sz="1400" spc="-1" dirty="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60652"/>
            <a:ext cx="1392955" cy="607328"/>
          </a:xfrm>
          <a:prstGeom prst="rect">
            <a:avLst/>
          </a:prstGeom>
        </p:spPr>
      </p:pic>
      <p:sp>
        <p:nvSpPr>
          <p:cNvPr id="8" name="Rectangle 7"/>
          <p:cNvSpPr/>
          <p:nvPr/>
        </p:nvSpPr>
        <p:spPr>
          <a:xfrm>
            <a:off x="176692" y="1707654"/>
            <a:ext cx="8928992" cy="1577355"/>
          </a:xfrm>
          <a:prstGeom prst="rect">
            <a:avLst/>
          </a:prstGeom>
        </p:spPr>
        <p:txBody>
          <a:bodyPr wrap="square">
            <a:spAutoFit/>
          </a:bodyPr>
          <a:lstStyle/>
          <a:p>
            <a:pPr marL="92880">
              <a:lnSpc>
                <a:spcPct val="100000"/>
              </a:lnSpc>
              <a:spcAft>
                <a:spcPts val="499"/>
              </a:spcAft>
              <a:defRPr/>
            </a:pPr>
            <a:r>
              <a:rPr lang="fr-FR" sz="1400" b="1" u="sng" spc="-1" dirty="0" smtClean="0">
                <a:solidFill>
                  <a:srgbClr val="000000"/>
                </a:solidFill>
                <a:ea typeface="DejaVu Sans"/>
              </a:rPr>
              <a:t>Trois </a:t>
            </a:r>
            <a:r>
              <a:rPr lang="fr-FR" sz="1400" b="1" u="sng" spc="-1" dirty="0">
                <a:solidFill>
                  <a:srgbClr val="000000"/>
                </a:solidFill>
                <a:ea typeface="DejaVu Sans"/>
              </a:rPr>
              <a:t>types d’action</a:t>
            </a:r>
          </a:p>
          <a:p>
            <a:pPr marL="378630" indent="-285750">
              <a:lnSpc>
                <a:spcPct val="100000"/>
              </a:lnSpc>
              <a:spcAft>
                <a:spcPts val="499"/>
              </a:spcAft>
              <a:buFont typeface="Wingdings" panose="05000000000000000000" pitchFamily="2" charset="2"/>
              <a:buChar char="v"/>
              <a:defRPr/>
            </a:pPr>
            <a:r>
              <a:rPr lang="fr-FR" sz="1400" spc="-1" dirty="0">
                <a:solidFill>
                  <a:srgbClr val="000000"/>
                </a:solidFill>
                <a:ea typeface="DejaVu Sans"/>
              </a:rPr>
              <a:t>Des actions d’accompagnement individuel : par ex celui opéré par les plateformes de mobilité ou de préparation au permis de conduire ou d’accompagnement à la mobilité résidentielle </a:t>
            </a:r>
            <a:endParaRPr lang="fr-FR" sz="1400" spc="-1" dirty="0"/>
          </a:p>
          <a:p>
            <a:pPr marL="378630" indent="-285750">
              <a:lnSpc>
                <a:spcPct val="100000"/>
              </a:lnSpc>
              <a:spcAft>
                <a:spcPts val="499"/>
              </a:spcAft>
              <a:buFont typeface="Wingdings" panose="05000000000000000000" pitchFamily="2" charset="2"/>
              <a:buChar char="v"/>
              <a:defRPr/>
            </a:pPr>
            <a:r>
              <a:rPr lang="fr-FR" sz="1400" spc="-1" dirty="0">
                <a:solidFill>
                  <a:srgbClr val="000000"/>
                </a:solidFill>
                <a:ea typeface="DejaVu Sans"/>
              </a:rPr>
              <a:t>Des actions d’accompagnement collectif (ateliers)</a:t>
            </a:r>
            <a:endParaRPr lang="fr-FR" sz="1400" spc="-1" dirty="0"/>
          </a:p>
          <a:p>
            <a:pPr marL="378630" indent="-285750">
              <a:lnSpc>
                <a:spcPct val="100000"/>
              </a:lnSpc>
              <a:spcAft>
                <a:spcPts val="499"/>
              </a:spcAft>
              <a:buFont typeface="Wingdings" panose="05000000000000000000" pitchFamily="2" charset="2"/>
              <a:buChar char="v"/>
              <a:defRPr/>
            </a:pPr>
            <a:r>
              <a:rPr lang="fr-FR" sz="1400" spc="-1" dirty="0">
                <a:solidFill>
                  <a:srgbClr val="000000"/>
                </a:solidFill>
                <a:ea typeface="DejaVu Sans"/>
              </a:rPr>
              <a:t>La mobilisation de solutions de mobilité : location ou prêts de véhicules, solutions de transport à la demande ou auto partage</a:t>
            </a:r>
            <a:r>
              <a:rPr lang="fr-FR" sz="1400" spc="-1" dirty="0" smtClean="0">
                <a:solidFill>
                  <a:srgbClr val="000000"/>
                </a:solidFill>
                <a:ea typeface="DejaVu Sans"/>
              </a:rPr>
              <a:t>…</a:t>
            </a:r>
            <a:endParaRPr lang="fr-FR" sz="1400" spc="-1" dirty="0"/>
          </a:p>
        </p:txBody>
      </p:sp>
      <p:sp>
        <p:nvSpPr>
          <p:cNvPr id="14" name="Rectangle 13"/>
          <p:cNvSpPr/>
          <p:nvPr/>
        </p:nvSpPr>
        <p:spPr>
          <a:xfrm>
            <a:off x="203059" y="3327009"/>
            <a:ext cx="8367856" cy="1297791"/>
          </a:xfrm>
          <a:prstGeom prst="rect">
            <a:avLst/>
          </a:prstGeom>
        </p:spPr>
        <p:txBody>
          <a:bodyPr wrap="square">
            <a:spAutoFit/>
          </a:bodyPr>
          <a:lstStyle/>
          <a:p>
            <a:pPr marL="93240">
              <a:lnSpc>
                <a:spcPct val="100000"/>
              </a:lnSpc>
              <a:spcAft>
                <a:spcPts val="499"/>
              </a:spcAft>
              <a:defRPr/>
            </a:pPr>
            <a:r>
              <a:rPr lang="fr-FR" sz="1400" b="1" u="sng" spc="-1" dirty="0">
                <a:solidFill>
                  <a:srgbClr val="000000"/>
                </a:solidFill>
                <a:ea typeface="DejaVu Sans"/>
              </a:rPr>
              <a:t>Une double cohérence visée :</a:t>
            </a:r>
          </a:p>
          <a:p>
            <a:pPr marL="378000" indent="-284760">
              <a:lnSpc>
                <a:spcPct val="100000"/>
              </a:lnSpc>
              <a:spcAft>
                <a:spcPts val="499"/>
              </a:spcAft>
              <a:buFont typeface="Wingdings" charset="2"/>
              <a:buChar char=""/>
              <a:defRPr/>
            </a:pPr>
            <a:r>
              <a:rPr lang="fr-FR" sz="1400" spc="-1" dirty="0">
                <a:solidFill>
                  <a:srgbClr val="000000"/>
                </a:solidFill>
                <a:ea typeface="DejaVu Sans"/>
              </a:rPr>
              <a:t>Avec les autres acteurs de l’accompagnement du CEJ-JR </a:t>
            </a:r>
            <a:endParaRPr lang="fr-FR" sz="1400" spc="-1" dirty="0"/>
          </a:p>
          <a:p>
            <a:pPr marL="378000" indent="-284760">
              <a:lnSpc>
                <a:spcPct val="100000"/>
              </a:lnSpc>
              <a:spcAft>
                <a:spcPts val="499"/>
              </a:spcAft>
              <a:buFont typeface="Wingdings" charset="2"/>
              <a:buChar char=""/>
              <a:defRPr/>
            </a:pPr>
            <a:r>
              <a:rPr lang="fr-FR" sz="1400" spc="-1" dirty="0">
                <a:solidFill>
                  <a:srgbClr val="000000"/>
                </a:solidFill>
                <a:ea typeface="DejaVu Sans"/>
              </a:rPr>
              <a:t>Avec les actions soutenues dans le cadre du volet mobilité solidaire de la SNLP : inscrire l’offre destinée aux jeunes bénéficiaires du CEJ-JR dans l’écosystème en cours de constitution depuis 18 mois</a:t>
            </a:r>
            <a:endParaRPr lang="fr-FR" sz="1400" spc="-1" dirty="0"/>
          </a:p>
        </p:txBody>
      </p:sp>
    </p:spTree>
    <p:extLst>
      <p:ext uri="{BB962C8B-B14F-4D97-AF65-F5344CB8AC3E}">
        <p14:creationId xmlns:p14="http://schemas.microsoft.com/office/powerpoint/2010/main" val="3732761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9</a:t>
            </a:fld>
            <a:endParaRPr lang="fr-FR" dirty="0"/>
          </a:p>
        </p:txBody>
      </p:sp>
      <p:sp>
        <p:nvSpPr>
          <p:cNvPr id="4" name="Espace réservé de la date 3"/>
          <p:cNvSpPr>
            <a:spLocks noGrp="1"/>
          </p:cNvSpPr>
          <p:nvPr>
            <p:ph type="dt" sz="half" idx="2"/>
          </p:nvPr>
        </p:nvSpPr>
        <p:spPr/>
        <p:txBody>
          <a:bodyPr/>
          <a:lstStyle/>
          <a:p>
            <a:fld id="{8E1290DD-BE4D-794B-919C-D565D1B9C67D}" type="datetime1">
              <a:rPr lang="fr-FR" cap="all" smtClean="0"/>
              <a:pPr/>
              <a:t>01/06/2022</a:t>
            </a:fld>
            <a:endParaRPr lang="fr-FR" cap="all" dirty="0"/>
          </a:p>
        </p:txBody>
      </p:sp>
      <p:sp>
        <p:nvSpPr>
          <p:cNvPr id="5" name="Espace réservé du texte 4"/>
          <p:cNvSpPr>
            <a:spLocks noGrp="1"/>
          </p:cNvSpPr>
          <p:nvPr>
            <p:ph type="body" sz="quarter" idx="13"/>
          </p:nvPr>
        </p:nvSpPr>
        <p:spPr>
          <a:xfrm>
            <a:off x="361972" y="699542"/>
            <a:ext cx="8424614" cy="3960440"/>
          </a:xfrm>
        </p:spPr>
        <p:txBody>
          <a:bodyPr/>
          <a:lstStyle/>
          <a:p>
            <a:pPr lvl="1" indent="0">
              <a:buNone/>
            </a:pPr>
            <a:endParaRPr lang="fr-FR" dirty="0" smtClean="0">
              <a:solidFill>
                <a:srgbClr val="7030A0"/>
              </a:solidFill>
            </a:endParaRPr>
          </a:p>
          <a:p>
            <a:pPr marL="285750" lvl="0" indent="-285750">
              <a:buFont typeface="Arial" panose="020B0604020202020204" pitchFamily="34" charset="0"/>
              <a:buChar char="•"/>
            </a:pPr>
            <a:endParaRPr lang="fr-FR" b="0" dirty="0" smtClean="0">
              <a:solidFill>
                <a:schemeClr val="tx1"/>
              </a:solidFill>
            </a:endParaRPr>
          </a:p>
          <a:p>
            <a:pPr marL="285750" lvl="0" indent="-285750">
              <a:buFont typeface="Arial" panose="020B0604020202020204" pitchFamily="34" charset="0"/>
              <a:buChar char="•"/>
            </a:pPr>
            <a:r>
              <a:rPr lang="fr-FR" b="0" dirty="0" smtClean="0">
                <a:solidFill>
                  <a:schemeClr val="tx1"/>
                </a:solidFill>
              </a:rPr>
              <a:t>Ouverture de l’appel à projets sur les mois de mai et juin. </a:t>
            </a:r>
          </a:p>
          <a:p>
            <a:pPr marL="285750" lvl="0" indent="-285750">
              <a:buFont typeface="Arial" panose="020B0604020202020204" pitchFamily="34" charset="0"/>
              <a:buChar char="•"/>
            </a:pPr>
            <a:r>
              <a:rPr lang="fr-FR" b="0" dirty="0" smtClean="0">
                <a:solidFill>
                  <a:schemeClr val="tx1"/>
                </a:solidFill>
              </a:rPr>
              <a:t>Comités de sélection entre juillet et septembre pour un objectif de début des projets à octobre 2022</a:t>
            </a:r>
          </a:p>
          <a:p>
            <a:pPr indent="0"/>
            <a:r>
              <a:rPr lang="fr-FR" b="0" dirty="0" smtClean="0">
                <a:solidFill>
                  <a:schemeClr val="tx1"/>
                </a:solidFill>
                <a:sym typeface="Wingdings"/>
              </a:rPr>
              <a:t> </a:t>
            </a:r>
            <a:r>
              <a:rPr lang="fr-FR" b="0" dirty="0" smtClean="0">
                <a:solidFill>
                  <a:schemeClr val="tx1"/>
                </a:solidFill>
              </a:rPr>
              <a:t>Projets </a:t>
            </a:r>
            <a:r>
              <a:rPr lang="fr-FR" b="0" dirty="0">
                <a:solidFill>
                  <a:schemeClr val="tx1"/>
                </a:solidFill>
              </a:rPr>
              <a:t>pouvant être soutenus pour une durée de deux </a:t>
            </a:r>
            <a:r>
              <a:rPr lang="fr-FR" b="0" dirty="0" smtClean="0">
                <a:solidFill>
                  <a:schemeClr val="tx1"/>
                </a:solidFill>
              </a:rPr>
              <a:t>ans, prise en charge de 100 % des dépenses éligibles.</a:t>
            </a:r>
            <a:endParaRPr lang="fr-FR" b="0" dirty="0">
              <a:solidFill>
                <a:schemeClr val="tx1"/>
              </a:solidFill>
            </a:endParaRPr>
          </a:p>
          <a:p>
            <a:r>
              <a:rPr lang="fr-FR" b="0" dirty="0" smtClean="0">
                <a:solidFill>
                  <a:srgbClr val="FFC000"/>
                </a:solidFill>
              </a:rPr>
              <a:t>     </a:t>
            </a:r>
            <a:r>
              <a:rPr lang="fr-FR" sz="2000" dirty="0">
                <a:solidFill>
                  <a:srgbClr val="E2AC00"/>
                </a:solidFill>
                <a:effectLst>
                  <a:outerShdw blurRad="38100" dist="38100" dir="2700000" algn="tl">
                    <a:srgbClr val="000000">
                      <a:alpha val="43137"/>
                    </a:srgbClr>
                  </a:outerShdw>
                </a:effectLst>
              </a:rPr>
              <a:t>Eléments incontournables : </a:t>
            </a:r>
          </a:p>
          <a:p>
            <a:pPr marL="285750" lvl="0" indent="-285750">
              <a:buFont typeface="Arial" panose="020B0604020202020204" pitchFamily="34" charset="0"/>
              <a:buChar char="•"/>
            </a:pPr>
            <a:r>
              <a:rPr lang="fr-FR" b="0" dirty="0" smtClean="0">
                <a:solidFill>
                  <a:schemeClr val="tx1"/>
                </a:solidFill>
              </a:rPr>
              <a:t>Des modalités de </a:t>
            </a:r>
            <a:r>
              <a:rPr lang="fr-FR" b="0" dirty="0" smtClean="0">
                <a:solidFill>
                  <a:srgbClr val="002060"/>
                </a:solidFill>
              </a:rPr>
              <a:t>complémentarités des interventions avec les missions lo</a:t>
            </a:r>
            <a:r>
              <a:rPr lang="fr-FR" b="0" dirty="0">
                <a:solidFill>
                  <a:srgbClr val="002060"/>
                </a:solidFill>
              </a:rPr>
              <a:t>cales</a:t>
            </a:r>
            <a:r>
              <a:rPr lang="fr-FR" b="0" dirty="0" smtClean="0">
                <a:solidFill>
                  <a:schemeClr val="tx1"/>
                </a:solidFill>
              </a:rPr>
              <a:t> devront être préalablement construites et être formalisées dans la proposition. </a:t>
            </a:r>
            <a:r>
              <a:rPr lang="fr-FR" b="0" dirty="0">
                <a:solidFill>
                  <a:schemeClr val="tx1"/>
                </a:solidFill>
              </a:rPr>
              <a:t>C</a:t>
            </a:r>
            <a:r>
              <a:rPr lang="fr-FR" b="0" dirty="0" smtClean="0">
                <a:solidFill>
                  <a:schemeClr val="tx1"/>
                </a:solidFill>
              </a:rPr>
              <a:t>es dernières ne sont pas éligibles en tant que porteurs de projet  ; </a:t>
            </a:r>
          </a:p>
          <a:p>
            <a:pPr marL="285750" lvl="0" indent="-285750">
              <a:buFont typeface="Arial" panose="020B0604020202020204" pitchFamily="34" charset="0"/>
              <a:buChar char="•"/>
            </a:pPr>
            <a:r>
              <a:rPr lang="fr-FR" b="0" dirty="0" smtClean="0">
                <a:solidFill>
                  <a:schemeClr val="tx1"/>
                </a:solidFill>
              </a:rPr>
              <a:t>Des projets à l’échelon infra régional voire infra départemental considérant le maillage territorial des ML de la région. </a:t>
            </a:r>
          </a:p>
          <a:p>
            <a:pPr lvl="0" indent="0"/>
            <a:endParaRPr lang="fr-FR" dirty="0" smtClean="0">
              <a:solidFill>
                <a:srgbClr val="FFC000"/>
              </a:solidFill>
            </a:endParaRPr>
          </a:p>
          <a:p>
            <a:pPr lvl="0"/>
            <a:endParaRPr lang="fr-FR" dirty="0">
              <a:solidFill>
                <a:srgbClr val="FFC000"/>
              </a:solidFill>
            </a:endParaRPr>
          </a:p>
          <a:p>
            <a:pPr lvl="0"/>
            <a:endParaRPr lang="fr-FR" dirty="0">
              <a:solidFill>
                <a:srgbClr val="FFC000"/>
              </a:solidFill>
            </a:endParaRPr>
          </a:p>
        </p:txBody>
      </p:sp>
      <p:sp>
        <p:nvSpPr>
          <p:cNvPr id="6" name="Titre 5"/>
          <p:cNvSpPr>
            <a:spLocks noGrp="1"/>
          </p:cNvSpPr>
          <p:nvPr>
            <p:ph type="title"/>
          </p:nvPr>
        </p:nvSpPr>
        <p:spPr>
          <a:xfrm>
            <a:off x="323528" y="483518"/>
            <a:ext cx="8424863" cy="432048"/>
          </a:xfrm>
        </p:spPr>
        <p:txBody>
          <a:bodyPr/>
          <a:lstStyle/>
          <a:p>
            <a:pPr algn="ctr"/>
            <a:r>
              <a:rPr lang="fr-FR" sz="2000" dirty="0">
                <a:solidFill>
                  <a:schemeClr val="tx2"/>
                </a:solidFill>
              </a:rPr>
              <a:t>AAP -  CEJ Jeunes en Ruptures</a:t>
            </a:r>
            <a:endParaRPr lang="fr-FR" dirty="0">
              <a:solidFill>
                <a:srgbClr val="FFC000"/>
              </a:solidFill>
            </a:endParaRPr>
          </a:p>
        </p:txBody>
      </p:sp>
      <p:sp>
        <p:nvSpPr>
          <p:cNvPr id="8" name="Espace réservé du pied de page 7"/>
          <p:cNvSpPr>
            <a:spLocks noGrp="1"/>
          </p:cNvSpPr>
          <p:nvPr>
            <p:ph type="ftr" sz="quarter" idx="3"/>
          </p:nvPr>
        </p:nvSpPr>
        <p:spPr/>
        <p:txBody>
          <a:bodyPr/>
          <a:lstStyle/>
          <a:p>
            <a:r>
              <a:rPr lang="fr-FR" smtClean="0"/>
              <a:t>Direction régionale de l'économie, de l'emploi, du travail et des solidarités</a:t>
            </a:r>
            <a:endParaRPr lang="fr-FR" dirty="0" smtClean="0"/>
          </a:p>
        </p:txBody>
      </p:sp>
      <p:sp>
        <p:nvSpPr>
          <p:cNvPr id="3" name="Rectangle 2"/>
          <p:cNvSpPr/>
          <p:nvPr/>
        </p:nvSpPr>
        <p:spPr>
          <a:xfrm>
            <a:off x="361972" y="917284"/>
            <a:ext cx="7200800" cy="400110"/>
          </a:xfrm>
          <a:prstGeom prst="rect">
            <a:avLst/>
          </a:prstGeom>
        </p:spPr>
        <p:txBody>
          <a:bodyPr wrap="square">
            <a:spAutoFit/>
          </a:bodyPr>
          <a:lstStyle/>
          <a:p>
            <a:pPr lvl="0" indent="95250"/>
            <a:r>
              <a:rPr lang="fr-FR" sz="2000" b="1" dirty="0">
                <a:solidFill>
                  <a:srgbClr val="E2AC00"/>
                </a:solidFill>
                <a:effectLst>
                  <a:outerShdw blurRad="38100" dist="38100" dir="2700000" algn="tl">
                    <a:srgbClr val="000000">
                      <a:alpha val="43137"/>
                    </a:srgbClr>
                  </a:outerShdw>
                </a:effectLst>
              </a:rPr>
              <a:t>Modalités de mise en œuvre </a:t>
            </a:r>
          </a:p>
        </p:txBody>
      </p:sp>
    </p:spTree>
    <p:extLst>
      <p:ext uri="{BB962C8B-B14F-4D97-AF65-F5344CB8AC3E}">
        <p14:creationId xmlns:p14="http://schemas.microsoft.com/office/powerpoint/2010/main" val="2813797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e ppt_DREETS_PaysDeLoir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Modele ppt_DREETS_PaysDeLoire.potx" id="{C23C888B-6D79-401E-8A9D-7CA551625F98}" vid="{527A17FA-231A-44A9-9A4B-90A2C8504C3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2ccfbdd2-9b9a-402c-afe0-485e213a57bf">PAYSDL-957580724-220</_dlc_DocId>
    <_dlc_DocIdUrl xmlns="2ccfbdd2-9b9a-402c-afe0-485e213a57bf">
      <Url>http://intranet.direccte.gouv.fr/paysdl/_layouts/15/DocIdRedir.aspx?ID=PAYSDL-957580724-220</Url>
      <Description>PAYSDL-957580724-220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D076ED19F76EA4DBB85A300A6D9EDCE" ma:contentTypeVersion="0" ma:contentTypeDescription="Crée un document." ma:contentTypeScope="" ma:versionID="0291976b70b8839a192560404e5ecb43">
  <xsd:schema xmlns:xsd="http://www.w3.org/2001/XMLSchema" xmlns:xs="http://www.w3.org/2001/XMLSchema" xmlns:p="http://schemas.microsoft.com/office/2006/metadata/properties" xmlns:ns2="2ccfbdd2-9b9a-402c-afe0-485e213a57bf" targetNamespace="http://schemas.microsoft.com/office/2006/metadata/properties" ma:root="true" ma:fieldsID="5525c2add949dad24ba642d8042d18e7" ns2:_="">
    <xsd:import namespace="2ccfbdd2-9b9a-402c-afe0-485e213a57b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cfbdd2-9b9a-402c-afe0-485e213a57bf"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C31C4A-EBAC-48CD-9E65-B4D28DA328DC}">
  <ds:schemaRefs>
    <ds:schemaRef ds:uri="http://schemas.microsoft.com/sharepoint/events"/>
  </ds:schemaRefs>
</ds:datastoreItem>
</file>

<file path=customXml/itemProps2.xml><?xml version="1.0" encoding="utf-8"?>
<ds:datastoreItem xmlns:ds="http://schemas.openxmlformats.org/officeDocument/2006/customXml" ds:itemID="{F1F50EA7-A831-41FC-8FBE-B58B8BDC4CDE}">
  <ds:schemaRefs>
    <ds:schemaRef ds:uri="http://schemas.microsoft.com/sharepoint/v3/contenttype/forms"/>
  </ds:schemaRefs>
</ds:datastoreItem>
</file>

<file path=customXml/itemProps3.xml><?xml version="1.0" encoding="utf-8"?>
<ds:datastoreItem xmlns:ds="http://schemas.openxmlformats.org/officeDocument/2006/customXml" ds:itemID="{17E793A4-F47D-4615-836D-4CC85C28541A}">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2ccfbdd2-9b9a-402c-afe0-485e213a57bf"/>
    <ds:schemaRef ds:uri="http://www.w3.org/XML/1998/namespace"/>
    <ds:schemaRef ds:uri="http://purl.org/dc/dcmitype/"/>
  </ds:schemaRefs>
</ds:datastoreItem>
</file>

<file path=customXml/itemProps4.xml><?xml version="1.0" encoding="utf-8"?>
<ds:datastoreItem xmlns:ds="http://schemas.openxmlformats.org/officeDocument/2006/customXml" ds:itemID="{905F5A5A-1919-46DF-98C9-BA707A15D2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cfbdd2-9b9a-402c-afe0-485e213a5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Modele ppt_DREETS_PaysDeLoire</Template>
  <TotalTime>1448</TotalTime>
  <Words>1036</Words>
  <Application>Microsoft Office PowerPoint</Application>
  <PresentationFormat>Affichage à l'écran (16:9)</PresentationFormat>
  <Paragraphs>150</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Modele ppt_DREETS_PaysDeLoire</vt:lpstr>
      <vt:lpstr>Présentation PowerPoint</vt:lpstr>
      <vt:lpstr>AAP -  CEJ Jeunes en Ruptures</vt:lpstr>
      <vt:lpstr>AAP -  CEJ Jeunes en Ruptures</vt:lpstr>
      <vt:lpstr>AAP -  CEJ Jeunes en Ruptures</vt:lpstr>
      <vt:lpstr>AAP -  CEJ Jeunes en Ruptures</vt:lpstr>
      <vt:lpstr>AAP -  CEJ Jeunes en Ruptures</vt:lpstr>
      <vt:lpstr>AAP -  CEJ Jeunes en Ruptures</vt:lpstr>
      <vt:lpstr>AAP -  CEJ Jeunes en Ruptures</vt:lpstr>
      <vt:lpstr>AAP -  CEJ Jeunes en Ruptures</vt:lpstr>
      <vt:lpstr>AAP -  CEJ Jeunes en Ruptures</vt:lpstr>
      <vt:lpstr>AAP -  CEJ Jeunes en Ruptures</vt:lpstr>
    </vt:vector>
  </TitlesOfParts>
  <Manager>Client</Manager>
  <Company>Ministères Chargés des Affaires Sociales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BLAISE Christine (DR-PDL)</dc:creator>
  <cp:lastModifiedBy>KIPPELEN Adrien (DR-PDL)</cp:lastModifiedBy>
  <cp:revision>122</cp:revision>
  <cp:lastPrinted>2022-02-24T06:51:09Z</cp:lastPrinted>
  <dcterms:created xsi:type="dcterms:W3CDTF">2022-01-14T12:44:26Z</dcterms:created>
  <dcterms:modified xsi:type="dcterms:W3CDTF">2022-06-01T14:14:43Z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e6abd550-1873-43fc-96eb-de6a64b2c518</vt:lpwstr>
  </property>
  <property fmtid="{D5CDD505-2E9C-101B-9397-08002B2CF9AE}" pid="3" name="ContentTypeId">
    <vt:lpwstr>0x010100ED076ED19F76EA4DBB85A300A6D9EDCE</vt:lpwstr>
  </property>
</Properties>
</file>